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70" r:id="rId2"/>
  </p:sldMasterIdLst>
  <p:notesMasterIdLst>
    <p:notesMasterId r:id="rId77"/>
  </p:notesMasterIdLst>
  <p:handoutMasterIdLst>
    <p:handoutMasterId r:id="rId78"/>
  </p:handoutMasterIdLst>
  <p:sldIdLst>
    <p:sldId id="342" r:id="rId3"/>
    <p:sldId id="420" r:id="rId4"/>
    <p:sldId id="587" r:id="rId5"/>
    <p:sldId id="542" r:id="rId6"/>
    <p:sldId id="543" r:id="rId7"/>
    <p:sldId id="544" r:id="rId8"/>
    <p:sldId id="629" r:id="rId9"/>
    <p:sldId id="361" r:id="rId10"/>
    <p:sldId id="362" r:id="rId11"/>
    <p:sldId id="363" r:id="rId12"/>
    <p:sldId id="364" r:id="rId13"/>
    <p:sldId id="365" r:id="rId14"/>
    <p:sldId id="366" r:id="rId15"/>
    <p:sldId id="367" r:id="rId16"/>
    <p:sldId id="398" r:id="rId17"/>
    <p:sldId id="397" r:id="rId18"/>
    <p:sldId id="399" r:id="rId19"/>
    <p:sldId id="373" r:id="rId20"/>
    <p:sldId id="374" r:id="rId21"/>
    <p:sldId id="375" r:id="rId22"/>
    <p:sldId id="334" r:id="rId23"/>
    <p:sldId id="370" r:id="rId24"/>
    <p:sldId id="622" r:id="rId25"/>
    <p:sldId id="603" r:id="rId26"/>
    <p:sldId id="607" r:id="rId27"/>
    <p:sldId id="608" r:id="rId28"/>
    <p:sldId id="604" r:id="rId29"/>
    <p:sldId id="605" r:id="rId30"/>
    <p:sldId id="609" r:id="rId31"/>
    <p:sldId id="606" r:id="rId32"/>
    <p:sldId id="598" r:id="rId33"/>
    <p:sldId id="613" r:id="rId34"/>
    <p:sldId id="614" r:id="rId35"/>
    <p:sldId id="615" r:id="rId36"/>
    <p:sldId id="612" r:id="rId37"/>
    <p:sldId id="616" r:id="rId38"/>
    <p:sldId id="570" r:id="rId39"/>
    <p:sldId id="576" r:id="rId40"/>
    <p:sldId id="539" r:id="rId41"/>
    <p:sldId id="534" r:id="rId42"/>
    <p:sldId id="535" r:id="rId43"/>
    <p:sldId id="536" r:id="rId44"/>
    <p:sldId id="537" r:id="rId45"/>
    <p:sldId id="538" r:id="rId46"/>
    <p:sldId id="540" r:id="rId47"/>
    <p:sldId id="541" r:id="rId48"/>
    <p:sldId id="618" r:id="rId49"/>
    <p:sldId id="619" r:id="rId50"/>
    <p:sldId id="620" r:id="rId51"/>
    <p:sldId id="621" r:id="rId52"/>
    <p:sldId id="623" r:id="rId53"/>
    <p:sldId id="624" r:id="rId54"/>
    <p:sldId id="625" r:id="rId55"/>
    <p:sldId id="626" r:id="rId56"/>
    <p:sldId id="524" r:id="rId57"/>
    <p:sldId id="569" r:id="rId58"/>
    <p:sldId id="627" r:id="rId59"/>
    <p:sldId id="519" r:id="rId60"/>
    <p:sldId id="520" r:id="rId61"/>
    <p:sldId id="521" r:id="rId62"/>
    <p:sldId id="528" r:id="rId63"/>
    <p:sldId id="527" r:id="rId64"/>
    <p:sldId id="529" r:id="rId65"/>
    <p:sldId id="530" r:id="rId66"/>
    <p:sldId id="578" r:id="rId67"/>
    <p:sldId id="580" r:id="rId68"/>
    <p:sldId id="579" r:id="rId69"/>
    <p:sldId id="575" r:id="rId70"/>
    <p:sldId id="571" r:id="rId71"/>
    <p:sldId id="572" r:id="rId72"/>
    <p:sldId id="573" r:id="rId73"/>
    <p:sldId id="628" r:id="rId74"/>
    <p:sldId id="531" r:id="rId75"/>
    <p:sldId id="532" r:id="rId7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napToObjects="1">
      <p:cViewPr>
        <p:scale>
          <a:sx n="110" d="100"/>
          <a:sy n="110" d="100"/>
        </p:scale>
        <p:origin x="-1650" y="-834"/>
      </p:cViewPr>
      <p:guideLst>
        <p:guide orient="horz" pos="1620"/>
        <p:guide pos="2880"/>
      </p:guideLst>
    </p:cSldViewPr>
  </p:slideViewPr>
  <p:notesTextViewPr>
    <p:cViewPr>
      <p:scale>
        <a:sx n="3" d="2"/>
        <a:sy n="3" d="2"/>
      </p:scale>
      <p:origin x="0" y="0"/>
    </p:cViewPr>
  </p:notesTextViewPr>
  <p:sorterViewPr>
    <p:cViewPr>
      <p:scale>
        <a:sx n="110" d="100"/>
        <a:sy n="110" d="100"/>
      </p:scale>
      <p:origin x="0" y="-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#1 Opening Reflection: Resilience in 2 Corinthians</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52F44E-D249-4384-BD30-6E367A853453}" type="doc">
      <dgm:prSet loTypeId="urn:microsoft.com/office/officeart/2005/8/layout/cycle8" loCatId="cycle" qsTypeId="urn:microsoft.com/office/officeart/2005/8/quickstyle/simple1" qsCatId="simple" csTypeId="urn:microsoft.com/office/officeart/2005/8/colors/accent1_2" csCatId="accent1" phldr="1"/>
      <dgm:spPr/>
    </dgm:pt>
    <dgm:pt modelId="{ED07F10A-ED56-4E6F-8486-41CFA64A0B64}">
      <dgm:prSet phldrT="[Text]"/>
      <dgm:spPr/>
      <dgm:t>
        <a:bodyPr/>
        <a:lstStyle/>
        <a:p>
          <a:r>
            <a:rPr lang="en-US" dirty="0"/>
            <a:t>Theology</a:t>
          </a:r>
        </a:p>
      </dgm:t>
    </dgm:pt>
    <dgm:pt modelId="{7775478C-79E7-43B3-A1F5-8155F22761E9}" type="parTrans" cxnId="{58A2A782-FC3B-4C6D-86F4-44D7D38179A2}">
      <dgm:prSet/>
      <dgm:spPr/>
      <dgm:t>
        <a:bodyPr/>
        <a:lstStyle/>
        <a:p>
          <a:endParaRPr lang="en-US"/>
        </a:p>
      </dgm:t>
    </dgm:pt>
    <dgm:pt modelId="{480AADE3-ACA1-4D20-B137-F1EAAC9CD8FD}" type="sibTrans" cxnId="{58A2A782-FC3B-4C6D-86F4-44D7D38179A2}">
      <dgm:prSet/>
      <dgm:spPr/>
      <dgm:t>
        <a:bodyPr/>
        <a:lstStyle/>
        <a:p>
          <a:endParaRPr lang="en-US"/>
        </a:p>
      </dgm:t>
    </dgm:pt>
    <dgm:pt modelId="{B47E33EA-590D-4EB3-AAFD-5B6B9A1E9189}">
      <dgm:prSet phldrT="[Text]" custT="1"/>
      <dgm:spPr/>
      <dgm:t>
        <a:bodyPr/>
        <a:lstStyle/>
        <a:p>
          <a:r>
            <a:rPr lang="en-US" sz="2800" b="0" dirty="0"/>
            <a:t>Leadership</a:t>
          </a:r>
        </a:p>
      </dgm:t>
    </dgm:pt>
    <dgm:pt modelId="{52945C39-1B8F-4079-B7B8-9886A28D2470}" type="parTrans" cxnId="{2F7AB88D-DCB1-49B2-9A18-830BF382F6D0}">
      <dgm:prSet/>
      <dgm:spPr/>
      <dgm:t>
        <a:bodyPr/>
        <a:lstStyle/>
        <a:p>
          <a:endParaRPr lang="en-US"/>
        </a:p>
      </dgm:t>
    </dgm:pt>
    <dgm:pt modelId="{2E33566B-8330-45F7-A32B-C8FEEE25F225}" type="sibTrans" cxnId="{2F7AB88D-DCB1-49B2-9A18-830BF382F6D0}">
      <dgm:prSet/>
      <dgm:spPr/>
      <dgm:t>
        <a:bodyPr/>
        <a:lstStyle/>
        <a:p>
          <a:endParaRPr lang="en-US"/>
        </a:p>
      </dgm:t>
    </dgm:pt>
    <dgm:pt modelId="{2939699E-04E7-4957-8B71-23058433F49E}">
      <dgm:prSet phldrT="[Text]"/>
      <dgm:spPr/>
      <dgm:t>
        <a:bodyPr/>
        <a:lstStyle/>
        <a:p>
          <a:r>
            <a:rPr lang="en-US" dirty="0"/>
            <a:t>Pedagogy</a:t>
          </a:r>
        </a:p>
      </dgm:t>
    </dgm:pt>
    <dgm:pt modelId="{BE5B72AB-0E10-4FD0-AED8-A45EF95BCE85}" type="parTrans" cxnId="{74C49C7B-12EC-49A3-8A6E-05C94580785D}">
      <dgm:prSet/>
      <dgm:spPr/>
      <dgm:t>
        <a:bodyPr/>
        <a:lstStyle/>
        <a:p>
          <a:endParaRPr lang="en-US"/>
        </a:p>
      </dgm:t>
    </dgm:pt>
    <dgm:pt modelId="{4876E332-8331-4F06-9C91-DF2F9251FE2D}" type="sibTrans" cxnId="{74C49C7B-12EC-49A3-8A6E-05C94580785D}">
      <dgm:prSet/>
      <dgm:spPr/>
      <dgm:t>
        <a:bodyPr/>
        <a:lstStyle/>
        <a:p>
          <a:endParaRPr lang="en-US"/>
        </a:p>
      </dgm:t>
    </dgm:pt>
    <dgm:pt modelId="{6C64BF0A-A9A7-4EBD-A429-896FB61E12E0}" type="pres">
      <dgm:prSet presAssocID="{9B52F44E-D249-4384-BD30-6E367A853453}" presName="compositeShape" presStyleCnt="0">
        <dgm:presLayoutVars>
          <dgm:chMax val="7"/>
          <dgm:dir/>
          <dgm:resizeHandles val="exact"/>
        </dgm:presLayoutVars>
      </dgm:prSet>
      <dgm:spPr/>
    </dgm:pt>
    <dgm:pt modelId="{3BD66DA2-EF09-4BB5-9A97-BA62EF2E51F1}" type="pres">
      <dgm:prSet presAssocID="{9B52F44E-D249-4384-BD30-6E367A853453}" presName="wedge1" presStyleLbl="node1" presStyleIdx="0" presStyleCnt="3"/>
      <dgm:spPr/>
      <dgm:t>
        <a:bodyPr/>
        <a:lstStyle/>
        <a:p>
          <a:endParaRPr lang="en-GB"/>
        </a:p>
      </dgm:t>
    </dgm:pt>
    <dgm:pt modelId="{16912912-0265-4008-A24A-560E80F85D0F}" type="pres">
      <dgm:prSet presAssocID="{9B52F44E-D249-4384-BD30-6E367A853453}" presName="dummy1a" presStyleCnt="0"/>
      <dgm:spPr/>
    </dgm:pt>
    <dgm:pt modelId="{2DB92704-E9F4-4FA6-A360-A7315D0766CC}" type="pres">
      <dgm:prSet presAssocID="{9B52F44E-D249-4384-BD30-6E367A853453}" presName="dummy1b" presStyleCnt="0"/>
      <dgm:spPr/>
    </dgm:pt>
    <dgm:pt modelId="{60F18976-65C1-4A23-96DE-89CC461EE628}" type="pres">
      <dgm:prSet presAssocID="{9B52F44E-D249-4384-BD30-6E367A853453}" presName="wedge1Tx" presStyleLbl="node1" presStyleIdx="0" presStyleCnt="3">
        <dgm:presLayoutVars>
          <dgm:chMax val="0"/>
          <dgm:chPref val="0"/>
          <dgm:bulletEnabled val="1"/>
        </dgm:presLayoutVars>
      </dgm:prSet>
      <dgm:spPr/>
      <dgm:t>
        <a:bodyPr/>
        <a:lstStyle/>
        <a:p>
          <a:endParaRPr lang="en-GB"/>
        </a:p>
      </dgm:t>
    </dgm:pt>
    <dgm:pt modelId="{9251BB05-1373-4A21-9BAC-F755455B7973}" type="pres">
      <dgm:prSet presAssocID="{9B52F44E-D249-4384-BD30-6E367A853453}" presName="wedge2" presStyleLbl="node1" presStyleIdx="1" presStyleCnt="3"/>
      <dgm:spPr/>
      <dgm:t>
        <a:bodyPr/>
        <a:lstStyle/>
        <a:p>
          <a:endParaRPr lang="en-GB"/>
        </a:p>
      </dgm:t>
    </dgm:pt>
    <dgm:pt modelId="{9B352CD4-FC26-48FD-9AAA-3D8C9925BD79}" type="pres">
      <dgm:prSet presAssocID="{9B52F44E-D249-4384-BD30-6E367A853453}" presName="dummy2a" presStyleCnt="0"/>
      <dgm:spPr/>
    </dgm:pt>
    <dgm:pt modelId="{76169AFB-DD36-494F-93D7-1D0325E9A1C0}" type="pres">
      <dgm:prSet presAssocID="{9B52F44E-D249-4384-BD30-6E367A853453}" presName="dummy2b" presStyleCnt="0"/>
      <dgm:spPr/>
    </dgm:pt>
    <dgm:pt modelId="{242E972A-5A6C-4E9C-A388-B5A22D23EA29}" type="pres">
      <dgm:prSet presAssocID="{9B52F44E-D249-4384-BD30-6E367A853453}" presName="wedge2Tx" presStyleLbl="node1" presStyleIdx="1" presStyleCnt="3">
        <dgm:presLayoutVars>
          <dgm:chMax val="0"/>
          <dgm:chPref val="0"/>
          <dgm:bulletEnabled val="1"/>
        </dgm:presLayoutVars>
      </dgm:prSet>
      <dgm:spPr/>
      <dgm:t>
        <a:bodyPr/>
        <a:lstStyle/>
        <a:p>
          <a:endParaRPr lang="en-GB"/>
        </a:p>
      </dgm:t>
    </dgm:pt>
    <dgm:pt modelId="{F462A36C-407F-4F29-96C9-C30DF20A97FF}" type="pres">
      <dgm:prSet presAssocID="{9B52F44E-D249-4384-BD30-6E367A853453}" presName="wedge3" presStyleLbl="node1" presStyleIdx="2" presStyleCnt="3"/>
      <dgm:spPr/>
      <dgm:t>
        <a:bodyPr/>
        <a:lstStyle/>
        <a:p>
          <a:endParaRPr lang="en-GB"/>
        </a:p>
      </dgm:t>
    </dgm:pt>
    <dgm:pt modelId="{13181A6C-29F0-4079-85F1-2E8977633B29}" type="pres">
      <dgm:prSet presAssocID="{9B52F44E-D249-4384-BD30-6E367A853453}" presName="dummy3a" presStyleCnt="0"/>
      <dgm:spPr/>
    </dgm:pt>
    <dgm:pt modelId="{4562476D-8E4E-4F0C-8F60-EE80F9142A21}" type="pres">
      <dgm:prSet presAssocID="{9B52F44E-D249-4384-BD30-6E367A853453}" presName="dummy3b" presStyleCnt="0"/>
      <dgm:spPr/>
    </dgm:pt>
    <dgm:pt modelId="{D10DE2AB-DF3F-4F93-9CAF-31C4679F41C6}" type="pres">
      <dgm:prSet presAssocID="{9B52F44E-D249-4384-BD30-6E367A853453}" presName="wedge3Tx" presStyleLbl="node1" presStyleIdx="2" presStyleCnt="3">
        <dgm:presLayoutVars>
          <dgm:chMax val="0"/>
          <dgm:chPref val="0"/>
          <dgm:bulletEnabled val="1"/>
        </dgm:presLayoutVars>
      </dgm:prSet>
      <dgm:spPr/>
      <dgm:t>
        <a:bodyPr/>
        <a:lstStyle/>
        <a:p>
          <a:endParaRPr lang="en-GB"/>
        </a:p>
      </dgm:t>
    </dgm:pt>
    <dgm:pt modelId="{B5EBBB5C-47AD-45BB-88D0-00A0856A657E}" type="pres">
      <dgm:prSet presAssocID="{480AADE3-ACA1-4D20-B137-F1EAAC9CD8FD}" presName="arrowWedge1" presStyleLbl="fgSibTrans2D1" presStyleIdx="0" presStyleCnt="3"/>
      <dgm:spPr/>
    </dgm:pt>
    <dgm:pt modelId="{6C665810-A664-4666-A7E6-FD895C9D19AF}" type="pres">
      <dgm:prSet presAssocID="{2E33566B-8330-45F7-A32B-C8FEEE25F225}" presName="arrowWedge2" presStyleLbl="fgSibTrans2D1" presStyleIdx="1" presStyleCnt="3"/>
      <dgm:spPr/>
    </dgm:pt>
    <dgm:pt modelId="{85AB98CB-3878-4511-BD26-F9D4F020BE85}" type="pres">
      <dgm:prSet presAssocID="{4876E332-8331-4F06-9C91-DF2F9251FE2D}" presName="arrowWedge3" presStyleLbl="fgSibTrans2D1" presStyleIdx="2" presStyleCnt="3"/>
      <dgm:spPr/>
    </dgm:pt>
  </dgm:ptLst>
  <dgm:cxnLst>
    <dgm:cxn modelId="{A70F9FDA-BC09-4F07-906D-4A669A0093A6}" type="presOf" srcId="{ED07F10A-ED56-4E6F-8486-41CFA64A0B64}" destId="{60F18976-65C1-4A23-96DE-89CC461EE628}" srcOrd="1" destOrd="0" presId="urn:microsoft.com/office/officeart/2005/8/layout/cycle8"/>
    <dgm:cxn modelId="{0FDB936A-662F-4B3D-8FCE-A2EAAA6CE301}" type="presOf" srcId="{2939699E-04E7-4957-8B71-23058433F49E}" destId="{F462A36C-407F-4F29-96C9-C30DF20A97FF}" srcOrd="0" destOrd="0" presId="urn:microsoft.com/office/officeart/2005/8/layout/cycle8"/>
    <dgm:cxn modelId="{9A09FB4A-C387-4CFD-AB5B-4864FCC1B6B7}" type="presOf" srcId="{2939699E-04E7-4957-8B71-23058433F49E}" destId="{D10DE2AB-DF3F-4F93-9CAF-31C4679F41C6}" srcOrd="1" destOrd="0" presId="urn:microsoft.com/office/officeart/2005/8/layout/cycle8"/>
    <dgm:cxn modelId="{98EB43A2-57A7-444B-BF7C-C32BAD590842}" type="presOf" srcId="{B47E33EA-590D-4EB3-AAFD-5B6B9A1E9189}" destId="{242E972A-5A6C-4E9C-A388-B5A22D23EA29}" srcOrd="1" destOrd="0" presId="urn:microsoft.com/office/officeart/2005/8/layout/cycle8"/>
    <dgm:cxn modelId="{74C49C7B-12EC-49A3-8A6E-05C94580785D}" srcId="{9B52F44E-D249-4384-BD30-6E367A853453}" destId="{2939699E-04E7-4957-8B71-23058433F49E}" srcOrd="2" destOrd="0" parTransId="{BE5B72AB-0E10-4FD0-AED8-A45EF95BCE85}" sibTransId="{4876E332-8331-4F06-9C91-DF2F9251FE2D}"/>
    <dgm:cxn modelId="{2F7AB88D-DCB1-49B2-9A18-830BF382F6D0}" srcId="{9B52F44E-D249-4384-BD30-6E367A853453}" destId="{B47E33EA-590D-4EB3-AAFD-5B6B9A1E9189}" srcOrd="1" destOrd="0" parTransId="{52945C39-1B8F-4079-B7B8-9886A28D2470}" sibTransId="{2E33566B-8330-45F7-A32B-C8FEEE25F225}"/>
    <dgm:cxn modelId="{D57BCE36-CC43-492C-A457-0209F5F9B28C}" type="presOf" srcId="{ED07F10A-ED56-4E6F-8486-41CFA64A0B64}" destId="{3BD66DA2-EF09-4BB5-9A97-BA62EF2E51F1}" srcOrd="0" destOrd="0" presId="urn:microsoft.com/office/officeart/2005/8/layout/cycle8"/>
    <dgm:cxn modelId="{0F7D85AC-7E33-4452-AB81-36281633B689}" type="presOf" srcId="{B47E33EA-590D-4EB3-AAFD-5B6B9A1E9189}" destId="{9251BB05-1373-4A21-9BAC-F755455B7973}" srcOrd="0" destOrd="0" presId="urn:microsoft.com/office/officeart/2005/8/layout/cycle8"/>
    <dgm:cxn modelId="{2942ED92-4B72-4C99-9FB2-76A8FF2FB6F4}" type="presOf" srcId="{9B52F44E-D249-4384-BD30-6E367A853453}" destId="{6C64BF0A-A9A7-4EBD-A429-896FB61E12E0}" srcOrd="0" destOrd="0" presId="urn:microsoft.com/office/officeart/2005/8/layout/cycle8"/>
    <dgm:cxn modelId="{58A2A782-FC3B-4C6D-86F4-44D7D38179A2}" srcId="{9B52F44E-D249-4384-BD30-6E367A853453}" destId="{ED07F10A-ED56-4E6F-8486-41CFA64A0B64}" srcOrd="0" destOrd="0" parTransId="{7775478C-79E7-43B3-A1F5-8155F22761E9}" sibTransId="{480AADE3-ACA1-4D20-B137-F1EAAC9CD8FD}"/>
    <dgm:cxn modelId="{245ED1E2-EB35-4842-8065-38049CF445AA}" type="presParOf" srcId="{6C64BF0A-A9A7-4EBD-A429-896FB61E12E0}" destId="{3BD66DA2-EF09-4BB5-9A97-BA62EF2E51F1}" srcOrd="0" destOrd="0" presId="urn:microsoft.com/office/officeart/2005/8/layout/cycle8"/>
    <dgm:cxn modelId="{30FC17CE-34E9-4E86-8BE8-1AD46EE336ED}" type="presParOf" srcId="{6C64BF0A-A9A7-4EBD-A429-896FB61E12E0}" destId="{16912912-0265-4008-A24A-560E80F85D0F}" srcOrd="1" destOrd="0" presId="urn:microsoft.com/office/officeart/2005/8/layout/cycle8"/>
    <dgm:cxn modelId="{4F3FF88D-CDD7-4AEF-8B06-865D9023F8CB}" type="presParOf" srcId="{6C64BF0A-A9A7-4EBD-A429-896FB61E12E0}" destId="{2DB92704-E9F4-4FA6-A360-A7315D0766CC}" srcOrd="2" destOrd="0" presId="urn:microsoft.com/office/officeart/2005/8/layout/cycle8"/>
    <dgm:cxn modelId="{DA1E7B7C-5BE9-47EF-A92D-DF514B4E86C6}" type="presParOf" srcId="{6C64BF0A-A9A7-4EBD-A429-896FB61E12E0}" destId="{60F18976-65C1-4A23-96DE-89CC461EE628}" srcOrd="3" destOrd="0" presId="urn:microsoft.com/office/officeart/2005/8/layout/cycle8"/>
    <dgm:cxn modelId="{FF574316-363A-47F3-89DA-29E06E142F92}" type="presParOf" srcId="{6C64BF0A-A9A7-4EBD-A429-896FB61E12E0}" destId="{9251BB05-1373-4A21-9BAC-F755455B7973}" srcOrd="4" destOrd="0" presId="urn:microsoft.com/office/officeart/2005/8/layout/cycle8"/>
    <dgm:cxn modelId="{56555310-E83B-4A88-A666-6A7492D9F36D}" type="presParOf" srcId="{6C64BF0A-A9A7-4EBD-A429-896FB61E12E0}" destId="{9B352CD4-FC26-48FD-9AAA-3D8C9925BD79}" srcOrd="5" destOrd="0" presId="urn:microsoft.com/office/officeart/2005/8/layout/cycle8"/>
    <dgm:cxn modelId="{E09DE5ED-95BF-486A-BD54-071B62D83A40}" type="presParOf" srcId="{6C64BF0A-A9A7-4EBD-A429-896FB61E12E0}" destId="{76169AFB-DD36-494F-93D7-1D0325E9A1C0}" srcOrd="6" destOrd="0" presId="urn:microsoft.com/office/officeart/2005/8/layout/cycle8"/>
    <dgm:cxn modelId="{A0835B7B-6F22-48CC-A915-41405F15CF7D}" type="presParOf" srcId="{6C64BF0A-A9A7-4EBD-A429-896FB61E12E0}" destId="{242E972A-5A6C-4E9C-A388-B5A22D23EA29}" srcOrd="7" destOrd="0" presId="urn:microsoft.com/office/officeart/2005/8/layout/cycle8"/>
    <dgm:cxn modelId="{2EDBB6C8-AB1C-43AE-8AB0-64B933D43E4B}" type="presParOf" srcId="{6C64BF0A-A9A7-4EBD-A429-896FB61E12E0}" destId="{F462A36C-407F-4F29-96C9-C30DF20A97FF}" srcOrd="8" destOrd="0" presId="urn:microsoft.com/office/officeart/2005/8/layout/cycle8"/>
    <dgm:cxn modelId="{DF0E5C97-8C74-4080-AF3C-0ABD0042D515}" type="presParOf" srcId="{6C64BF0A-A9A7-4EBD-A429-896FB61E12E0}" destId="{13181A6C-29F0-4079-85F1-2E8977633B29}" srcOrd="9" destOrd="0" presId="urn:microsoft.com/office/officeart/2005/8/layout/cycle8"/>
    <dgm:cxn modelId="{9193DD1C-C5F6-461D-AB8E-A2D15B9F6279}" type="presParOf" srcId="{6C64BF0A-A9A7-4EBD-A429-896FB61E12E0}" destId="{4562476D-8E4E-4F0C-8F60-EE80F9142A21}" srcOrd="10" destOrd="0" presId="urn:microsoft.com/office/officeart/2005/8/layout/cycle8"/>
    <dgm:cxn modelId="{9C20EEB9-2299-4816-83B2-3053D870A77F}" type="presParOf" srcId="{6C64BF0A-A9A7-4EBD-A429-896FB61E12E0}" destId="{D10DE2AB-DF3F-4F93-9CAF-31C4679F41C6}" srcOrd="11" destOrd="0" presId="urn:microsoft.com/office/officeart/2005/8/layout/cycle8"/>
    <dgm:cxn modelId="{AC0992DF-AA52-4912-BE7B-5875D9F706D1}" type="presParOf" srcId="{6C64BF0A-A9A7-4EBD-A429-896FB61E12E0}" destId="{B5EBBB5C-47AD-45BB-88D0-00A0856A657E}" srcOrd="12" destOrd="0" presId="urn:microsoft.com/office/officeart/2005/8/layout/cycle8"/>
    <dgm:cxn modelId="{7F061D0F-753B-44BC-83B0-36F8C88E06A1}" type="presParOf" srcId="{6C64BF0A-A9A7-4EBD-A429-896FB61E12E0}" destId="{6C665810-A664-4666-A7E6-FD895C9D19AF}" srcOrd="13" destOrd="0" presId="urn:microsoft.com/office/officeart/2005/8/layout/cycle8"/>
    <dgm:cxn modelId="{5E7AFD39-3815-4316-B635-BD39922627EE}" type="presParOf" srcId="{6C64BF0A-A9A7-4EBD-A429-896FB61E12E0}" destId="{85AB98CB-3878-4511-BD26-F9D4F020BE8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4400" b="1" dirty="0"/>
            <a:t>Activity</a:t>
          </a:r>
          <a:r>
            <a:rPr lang="en-US" sz="4400" b="1" baseline="0" dirty="0"/>
            <a:t> D: Leadership Pedagogy Theology</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3531" custScaleY="178520" custLinFactNeighborX="32798" custLinFactNeighborY="-16665">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t>
        <a:bodyPr/>
        <a:lstStyle/>
        <a:p>
          <a:endParaRPr lang="en-GB"/>
        </a:p>
      </dgm:t>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t>
        <a:bodyPr/>
        <a:lstStyle/>
        <a:p>
          <a:endParaRPr lang="en-GB"/>
        </a:p>
      </dgm:t>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t>
        <a:bodyPr/>
        <a:lstStyle/>
        <a:p>
          <a:endParaRPr lang="en-GB"/>
        </a:p>
      </dgm:t>
    </dgm:pt>
    <dgm:pt modelId="{F2796A30-4BA6-4579-B872-55030DC8751B}" type="pres">
      <dgm:prSet presAssocID="{E6E0A492-FE95-4918-AF4C-F2B800116B38}" presName="tile2" presStyleLbl="node1" presStyleIdx="1" presStyleCnt="4"/>
      <dgm:spPr/>
      <dgm:t>
        <a:bodyPr/>
        <a:lstStyle/>
        <a:p>
          <a:endParaRPr lang="en-GB"/>
        </a:p>
      </dgm:t>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t>
        <a:bodyPr/>
        <a:lstStyle/>
        <a:p>
          <a:endParaRPr lang="en-GB"/>
        </a:p>
      </dgm:t>
    </dgm:pt>
    <dgm:pt modelId="{D2EE4A69-F86E-44DB-8DC2-05CF8482E115}" type="pres">
      <dgm:prSet presAssocID="{E6E0A492-FE95-4918-AF4C-F2B800116B38}" presName="tile3" presStyleLbl="node1" presStyleIdx="2" presStyleCnt="4"/>
      <dgm:spPr/>
      <dgm:t>
        <a:bodyPr/>
        <a:lstStyle/>
        <a:p>
          <a:endParaRPr lang="en-GB"/>
        </a:p>
      </dgm:t>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t>
        <a:bodyPr/>
        <a:lstStyle/>
        <a:p>
          <a:endParaRPr lang="en-GB"/>
        </a:p>
      </dgm:t>
    </dgm:pt>
    <dgm:pt modelId="{D2422CFC-64A5-4E24-9F46-1CDA73C5BF6F}" type="pres">
      <dgm:prSet presAssocID="{E6E0A492-FE95-4918-AF4C-F2B800116B38}" presName="tile4" presStyleLbl="node1" presStyleIdx="3" presStyleCnt="4"/>
      <dgm:spPr/>
      <dgm:t>
        <a:bodyPr/>
        <a:lstStyle/>
        <a:p>
          <a:endParaRPr lang="en-GB"/>
        </a:p>
      </dgm:t>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t>
        <a:bodyPr/>
        <a:lstStyle/>
        <a:p>
          <a:endParaRPr lang="en-GB"/>
        </a:p>
      </dgm:t>
    </dgm:pt>
    <dgm:pt modelId="{961D8291-A1AA-439C-9B5B-62F2FD2E034E}" type="pres">
      <dgm:prSet presAssocID="{E6E0A492-FE95-4918-AF4C-F2B800116B38}" presName="centerTile" presStyleLbl="fgShp" presStyleIdx="0" presStyleCnt="1">
        <dgm:presLayoutVars>
          <dgm:chMax val="0"/>
          <dgm:chPref val="0"/>
        </dgm:presLayoutVars>
      </dgm:prSet>
      <dgm:spPr/>
      <dgm:t>
        <a:bodyPr/>
        <a:lstStyle/>
        <a:p>
          <a:endParaRPr lang="en-GB"/>
        </a:p>
      </dgm:t>
    </dgm:pt>
  </dgm:ptLst>
  <dgm:cxnLst>
    <dgm:cxn modelId="{DEEB711E-7289-4BBF-B305-0BA6A33888D5}" type="presOf" srcId="{33825D9B-2513-423E-9DD5-8B0817A879E2}" destId="{961D8291-A1AA-439C-9B5B-62F2FD2E034E}" srcOrd="0" destOrd="0" presId="urn:microsoft.com/office/officeart/2005/8/layout/matrix1"/>
    <dgm:cxn modelId="{9160F497-ACF6-46A1-B503-8537E95B640B}" type="presOf" srcId="{3C6C27A3-E06C-4DDD-B3C9-0CCF988ECF45}" destId="{7724E12C-1F6F-4947-849C-7A868E1CFB83}" srcOrd="1" destOrd="0" presId="urn:microsoft.com/office/officeart/2005/8/layout/matrix1"/>
    <dgm:cxn modelId="{F75A666B-0D7B-44BE-97F1-8EE82ACAB21D}" type="presOf" srcId="{F1267C97-0B8D-4700-ADB8-64B9ABD8E4A8}" destId="{59C753EF-0842-45C9-8FA4-7A0668040A7A}" srcOrd="1"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670E830B-71CE-4BC3-BB72-855EF653E6D7}" type="presOf" srcId="{F1267C97-0B8D-4700-ADB8-64B9ABD8E4A8}" destId="{F2796A30-4BA6-4579-B872-55030DC8751B}" srcOrd="0"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7895210F-CA1F-4A3C-B574-36B7E9C799B8}" srcId="{33825D9B-2513-423E-9DD5-8B0817A879E2}" destId="{3C6C27A3-E06C-4DDD-B3C9-0CCF988ECF45}" srcOrd="0" destOrd="0" parTransId="{B88B10A3-BC1D-487D-8DF1-A630530A80E2}" sibTransId="{7F8954A2-9E35-42C0-A9D4-DBA9A537FC42}"/>
    <dgm:cxn modelId="{BF6032BC-5EB4-4B45-9AE8-2ADE96438031}" type="presOf" srcId="{3C6C27A3-E06C-4DDD-B3C9-0CCF988ECF45}" destId="{AF42D8D7-2B80-4A0D-A025-11B752BD8841}" srcOrd="0" destOrd="0" presId="urn:microsoft.com/office/officeart/2005/8/layout/matrix1"/>
    <dgm:cxn modelId="{82EC3A12-FC96-4793-BE4C-0D8CB6475CF9}" type="presOf" srcId="{E6E0A492-FE95-4918-AF4C-F2B800116B38}" destId="{3D84F452-8213-417D-885C-5881409592A6}" srcOrd="0"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099C38EF-E45C-483C-851C-3A60F9741BE0}" type="presOf" srcId="{71D8C7EA-E7BB-448D-A2F2-BD1AE01301F2}" destId="{B8E3EB5F-FD04-4587-8811-F896BB860A24}"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29C57013-6252-4D37-9325-660335E46E3F}" type="presOf" srcId="{71D8C7EA-E7BB-448D-A2F2-BD1AE01301F2}" destId="{D2EE4A69-F86E-44DB-8DC2-05CF8482E115}" srcOrd="0"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3600" i="0" u="none" strike="noStrike" cap="none" spc="0" normalizeH="0" baseline="0" noProof="0" dirty="0">
              <a:ln>
                <a:noFill/>
              </a:ln>
              <a:solidFill>
                <a:schemeClr val="bg1"/>
              </a:solidFill>
              <a:effectLst/>
              <a:uLnTx/>
              <a:uFillTx/>
              <a:latin typeface="Arial"/>
              <a:ea typeface="+mn-ea"/>
              <a:cs typeface="Arial"/>
            </a:rPr>
            <a:t>“</a:t>
          </a:r>
          <a:r>
            <a:rPr kumimoji="0" lang="en-GB" sz="36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cap="none" spc="0" normalizeH="0" noProof="0" dirty="0">
              <a:ln>
                <a:noFill/>
              </a:ln>
              <a:solidFill>
                <a:schemeClr val="bg1"/>
              </a:solidFill>
              <a:effectLst/>
              <a:uLnTx/>
              <a:uFillTx/>
              <a:latin typeface="Arial"/>
              <a:ea typeface="+mn-ea"/>
              <a:cs typeface="Arial"/>
            </a:rPr>
            <a:t> leaders who are </a:t>
          </a:r>
          <a:r>
            <a:rPr kumimoji="0" lang="en-GB" sz="48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t>
        <a:bodyPr/>
        <a:lstStyle/>
        <a:p>
          <a:endParaRPr lang="en-GB"/>
        </a:p>
      </dgm:t>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t>
        <a:bodyPr/>
        <a:lstStyle/>
        <a:p>
          <a:endParaRPr lang="en-GB"/>
        </a:p>
      </dgm:t>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t>
        <a:bodyPr/>
        <a:lstStyle/>
        <a:p>
          <a:endParaRPr lang="en-GB"/>
        </a:p>
      </dgm:t>
    </dgm:pt>
    <dgm:pt modelId="{F2796A30-4BA6-4579-B872-55030DC8751B}" type="pres">
      <dgm:prSet presAssocID="{E6E0A492-FE95-4918-AF4C-F2B800116B38}" presName="tile2" presStyleLbl="node1" presStyleIdx="1" presStyleCnt="4"/>
      <dgm:spPr/>
      <dgm:t>
        <a:bodyPr/>
        <a:lstStyle/>
        <a:p>
          <a:endParaRPr lang="en-GB"/>
        </a:p>
      </dgm:t>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t>
        <a:bodyPr/>
        <a:lstStyle/>
        <a:p>
          <a:endParaRPr lang="en-GB"/>
        </a:p>
      </dgm:t>
    </dgm:pt>
    <dgm:pt modelId="{D2EE4A69-F86E-44DB-8DC2-05CF8482E115}" type="pres">
      <dgm:prSet presAssocID="{E6E0A492-FE95-4918-AF4C-F2B800116B38}" presName="tile3" presStyleLbl="node1" presStyleIdx="2" presStyleCnt="4"/>
      <dgm:spPr/>
      <dgm:t>
        <a:bodyPr/>
        <a:lstStyle/>
        <a:p>
          <a:endParaRPr lang="en-GB"/>
        </a:p>
      </dgm:t>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t>
        <a:bodyPr/>
        <a:lstStyle/>
        <a:p>
          <a:endParaRPr lang="en-GB"/>
        </a:p>
      </dgm:t>
    </dgm:pt>
    <dgm:pt modelId="{D2422CFC-64A5-4E24-9F46-1CDA73C5BF6F}" type="pres">
      <dgm:prSet presAssocID="{E6E0A492-FE95-4918-AF4C-F2B800116B38}" presName="tile4" presStyleLbl="node1" presStyleIdx="3" presStyleCnt="4"/>
      <dgm:spPr/>
      <dgm:t>
        <a:bodyPr/>
        <a:lstStyle/>
        <a:p>
          <a:endParaRPr lang="en-GB"/>
        </a:p>
      </dgm:t>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t>
        <a:bodyPr/>
        <a:lstStyle/>
        <a:p>
          <a:endParaRPr lang="en-GB"/>
        </a:p>
      </dgm:t>
    </dgm:pt>
    <dgm:pt modelId="{961D8291-A1AA-439C-9B5B-62F2FD2E034E}" type="pres">
      <dgm:prSet presAssocID="{E6E0A492-FE95-4918-AF4C-F2B800116B38}" presName="centerTile" presStyleLbl="fgShp" presStyleIdx="0" presStyleCnt="1">
        <dgm:presLayoutVars>
          <dgm:chMax val="0"/>
          <dgm:chPref val="0"/>
        </dgm:presLayoutVars>
      </dgm:prSet>
      <dgm:spPr/>
      <dgm:t>
        <a:bodyPr/>
        <a:lstStyle/>
        <a:p>
          <a:endParaRPr lang="en-GB"/>
        </a:p>
      </dgm:t>
    </dgm:pt>
  </dgm:ptLst>
  <dgm:cxnLst>
    <dgm:cxn modelId="{DEEB711E-7289-4BBF-B305-0BA6A33888D5}" type="presOf" srcId="{33825D9B-2513-423E-9DD5-8B0817A879E2}" destId="{961D8291-A1AA-439C-9B5B-62F2FD2E034E}" srcOrd="0" destOrd="0" presId="urn:microsoft.com/office/officeart/2005/8/layout/matrix1"/>
    <dgm:cxn modelId="{9160F497-ACF6-46A1-B503-8537E95B640B}" type="presOf" srcId="{3C6C27A3-E06C-4DDD-B3C9-0CCF988ECF45}" destId="{7724E12C-1F6F-4947-849C-7A868E1CFB83}" srcOrd="1" destOrd="0" presId="urn:microsoft.com/office/officeart/2005/8/layout/matrix1"/>
    <dgm:cxn modelId="{F75A666B-0D7B-44BE-97F1-8EE82ACAB21D}" type="presOf" srcId="{F1267C97-0B8D-4700-ADB8-64B9ABD8E4A8}" destId="{59C753EF-0842-45C9-8FA4-7A0668040A7A}" srcOrd="1"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670E830B-71CE-4BC3-BB72-855EF653E6D7}" type="presOf" srcId="{F1267C97-0B8D-4700-ADB8-64B9ABD8E4A8}" destId="{F2796A30-4BA6-4579-B872-55030DC8751B}" srcOrd="0"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7895210F-CA1F-4A3C-B574-36B7E9C799B8}" srcId="{33825D9B-2513-423E-9DD5-8B0817A879E2}" destId="{3C6C27A3-E06C-4DDD-B3C9-0CCF988ECF45}" srcOrd="0" destOrd="0" parTransId="{B88B10A3-BC1D-487D-8DF1-A630530A80E2}" sibTransId="{7F8954A2-9E35-42C0-A9D4-DBA9A537FC42}"/>
    <dgm:cxn modelId="{BF6032BC-5EB4-4B45-9AE8-2ADE96438031}" type="presOf" srcId="{3C6C27A3-E06C-4DDD-B3C9-0CCF988ECF45}" destId="{AF42D8D7-2B80-4A0D-A025-11B752BD8841}" srcOrd="0" destOrd="0" presId="urn:microsoft.com/office/officeart/2005/8/layout/matrix1"/>
    <dgm:cxn modelId="{82EC3A12-FC96-4793-BE4C-0D8CB6475CF9}" type="presOf" srcId="{E6E0A492-FE95-4918-AF4C-F2B800116B38}" destId="{3D84F452-8213-417D-885C-5881409592A6}" srcOrd="0"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099C38EF-E45C-483C-851C-3A60F9741BE0}" type="presOf" srcId="{71D8C7EA-E7BB-448D-A2F2-BD1AE01301F2}" destId="{B8E3EB5F-FD04-4587-8811-F896BB860A24}"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29C57013-6252-4D37-9325-660335E46E3F}" type="presOf" srcId="{71D8C7EA-E7BB-448D-A2F2-BD1AE01301F2}" destId="{D2EE4A69-F86E-44DB-8DC2-05CF8482E115}" srcOrd="0"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dirty="0"/>
            <a:t>Example Approach:</a:t>
          </a:r>
        </a:p>
        <a:p>
          <a:r>
            <a:rPr lang="en-US" dirty="0"/>
            <a:t>Educating for Hope</a:t>
          </a: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5400" b="1" dirty="0"/>
            <a:t>Activity</a:t>
          </a:r>
          <a:r>
            <a:rPr lang="en-US" sz="5400" b="1" baseline="0" dirty="0"/>
            <a:t> B: Hope in Pedagogy</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3531" custScaleY="178520" custLinFactNeighborX="1756" custLinFactNeighborY="-10740">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Rethinking Resilience</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Lunch</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48429" custScaleY="73250" custLinFactNeighborX="-1357" custLinFactNeighborY="-12742">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5400" b="1" dirty="0"/>
            <a:t>Activity</a:t>
          </a:r>
          <a:r>
            <a:rPr lang="en-US" sz="5400" b="1" baseline="0" dirty="0"/>
            <a:t> C: Ethos Enhancing Outcomes</a:t>
          </a:r>
          <a:endParaRPr lang="en-US" sz="5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63531" custScaleY="178520" custLinFactNeighborX="1756" custLinFactNeighborY="-10740">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2800" b="1" dirty="0"/>
            <a:t>Leadership of Pedagogy Peer to Peer Activities</a:t>
          </a:r>
        </a:p>
        <a:p>
          <a:r>
            <a:rPr lang="en-GB" sz="2200" b="1" i="1" dirty="0"/>
            <a:t>Wisdom in Pedagogy: </a:t>
          </a:r>
          <a:r>
            <a:rPr lang="en-GB" sz="2200" i="1" dirty="0"/>
            <a:t>subject mapping experience </a:t>
          </a:r>
        </a:p>
        <a:p>
          <a:r>
            <a:rPr lang="en-GB" sz="2200" b="1" i="1" dirty="0"/>
            <a:t>Hope in Pedagogy: </a:t>
          </a:r>
          <a:r>
            <a:rPr lang="en-GB" sz="2200" i="1" dirty="0"/>
            <a:t>creating hopeful classrooms</a:t>
          </a:r>
          <a:endParaRPr lang="en-GB" sz="2200" dirty="0"/>
        </a:p>
        <a:p>
          <a:pPr>
            <a:buFont typeface="Symbol" panose="05050102010706020507" pitchFamily="18" charset="2"/>
            <a:buChar char=""/>
          </a:pPr>
          <a:r>
            <a:rPr lang="en-GB" sz="2200" b="1" i="1" dirty="0"/>
            <a:t>Dignity in Pedagogy: </a:t>
          </a:r>
          <a:r>
            <a:rPr lang="en-GB" sz="2200" i="1" dirty="0"/>
            <a:t>seeing dignity as a precursor to learning </a:t>
          </a:r>
          <a:endParaRPr lang="en-US" sz="22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79293"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342229"/>
          <a:ext cx="6096000" cy="2032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a:t>#1 Opening Reflection: Resilience in 2 Corinthians</a:t>
          </a:r>
        </a:p>
      </dsp:txBody>
      <dsp:txXfrm>
        <a:off x="59515" y="401744"/>
        <a:ext cx="5976970" cy="19129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23410"/>
          <a:ext cx="8201851" cy="317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en-US" sz="3600" i="0" u="none" strike="noStrike" kern="1200" cap="none" spc="0" normalizeH="0" baseline="0" noProof="0" dirty="0">
              <a:ln>
                <a:noFill/>
              </a:ln>
              <a:solidFill>
                <a:schemeClr val="bg1"/>
              </a:solidFill>
              <a:effectLst/>
              <a:uLnTx/>
              <a:uFillTx/>
              <a:latin typeface="Arial"/>
              <a:ea typeface="+mn-ea"/>
              <a:cs typeface="Arial"/>
            </a:rPr>
            <a:t>“</a:t>
          </a:r>
          <a:r>
            <a:rPr kumimoji="0" lang="en-GB" sz="36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3600" i="0" u="none" strike="noStrike" kern="1200" cap="none" spc="0" normalizeH="0" noProof="0" dirty="0">
              <a:ln>
                <a:noFill/>
              </a:ln>
              <a:solidFill>
                <a:schemeClr val="bg1"/>
              </a:solidFill>
              <a:effectLst/>
              <a:uLnTx/>
              <a:uFillTx/>
              <a:latin typeface="Arial"/>
              <a:ea typeface="+mn-ea"/>
              <a:cs typeface="Arial"/>
            </a:rPr>
            <a:t> leaders who are </a:t>
          </a:r>
          <a:r>
            <a:rPr kumimoji="0" lang="en-GB" sz="48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36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3600" b="1" i="0" kern="1200" dirty="0">
            <a:solidFill>
              <a:schemeClr val="bg1"/>
            </a:solidFill>
          </a:endParaRPr>
        </a:p>
      </dsp:txBody>
      <dsp:txXfrm>
        <a:off x="92941" y="216351"/>
        <a:ext cx="8015969" cy="2987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Educating for </a:t>
          </a:r>
          <a:r>
            <a:rPr lang="en-US" sz="2400" b="1" kern="1200" dirty="0"/>
            <a:t>Wisdom, Knowledge and Skills</a:t>
          </a:r>
        </a:p>
      </dsp:txBody>
      <dsp:txXfrm rot="5400000">
        <a:off x="0" y="0"/>
        <a:ext cx="3048000" cy="1524000"/>
      </dsp:txXfrm>
    </dsp:sp>
    <dsp:sp modelId="{F2796A30-4BA6-4579-B872-55030DC8751B}">
      <dsp:nvSpPr>
        <dsp:cNvPr id="0" name=""/>
        <dsp:cNvSpPr/>
      </dsp:nvSpPr>
      <dsp:spPr>
        <a:xfrm>
          <a:off x="3048000" y="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Educating for </a:t>
          </a:r>
        </a:p>
        <a:p>
          <a:pPr lvl="0" algn="ctr" defTabSz="1066800">
            <a:lnSpc>
              <a:spcPct val="90000"/>
            </a:lnSpc>
            <a:spcBef>
              <a:spcPct val="0"/>
            </a:spcBef>
            <a:spcAft>
              <a:spcPct val="35000"/>
            </a:spcAft>
          </a:pPr>
          <a:r>
            <a:rPr lang="en-US" sz="2400" b="1" kern="1200" dirty="0"/>
            <a:t>Hope and Aspiration</a:t>
          </a:r>
        </a:p>
      </dsp:txBody>
      <dsp:txXfrm>
        <a:off x="3048000" y="0"/>
        <a:ext cx="3048000" cy="1524000"/>
      </dsp:txXfrm>
    </dsp:sp>
    <dsp:sp modelId="{D2EE4A69-F86E-44DB-8DC2-05CF8482E115}">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Educating for </a:t>
          </a:r>
          <a:r>
            <a:rPr lang="en-US" sz="2400" b="1" kern="1200" dirty="0"/>
            <a:t>Community and Living Well Together</a:t>
          </a:r>
        </a:p>
      </dsp:txBody>
      <dsp:txXfrm rot="10800000">
        <a:off x="0" y="2539999"/>
        <a:ext cx="3048000" cy="1524000"/>
      </dsp:txXfrm>
    </dsp:sp>
    <dsp:sp modelId="{D2422CFC-64A5-4E24-9F46-1CDA73C5BF6F}">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a:t>Educating for </a:t>
          </a:r>
          <a:r>
            <a:rPr lang="en-US" sz="2400" b="1" kern="1200" dirty="0"/>
            <a:t>Dignity and Respect </a:t>
          </a:r>
        </a:p>
      </dsp:txBody>
      <dsp:txXfrm rot="-5400000">
        <a:off x="3048000" y="2539999"/>
        <a:ext cx="3048000" cy="1524000"/>
      </dsp:txXfrm>
    </dsp:sp>
    <dsp:sp modelId="{961D8291-A1AA-439C-9B5B-62F2FD2E034E}">
      <dsp:nvSpPr>
        <dsp:cNvPr id="0" name=""/>
        <dsp:cNvSpPr/>
      </dsp:nvSpPr>
      <dsp:spPr>
        <a:xfrm>
          <a:off x="2133600" y="1523999"/>
          <a:ext cx="1828800" cy="10160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i="1" kern="1200" dirty="0"/>
            <a:t>‘Life in all its fullness’</a:t>
          </a:r>
        </a:p>
      </dsp:txBody>
      <dsp:txXfrm>
        <a:off x="2183197" y="1573596"/>
        <a:ext cx="1729606" cy="916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C5B937-A347-4C80-9F21-BD6F314F1FB1}" type="datetimeFigureOut">
              <a:rPr lang="en-GB" smtClean="0"/>
              <a:t>15/10/2018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02B99FD-D39B-4436-A344-51B290240781}" type="slidenum">
              <a:rPr lang="en-GB" smtClean="0"/>
              <a:t>‹#›</a:t>
            </a:fld>
            <a:endParaRPr lang="en-GB"/>
          </a:p>
        </p:txBody>
      </p:sp>
    </p:spTree>
    <p:extLst>
      <p:ext uri="{BB962C8B-B14F-4D97-AF65-F5344CB8AC3E}">
        <p14:creationId xmlns:p14="http://schemas.microsoft.com/office/powerpoint/2010/main" val="359003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63DDCF-A389-4320-8F4A-6CB43A1B9FD2}" type="datetimeFigureOut">
              <a:rPr lang="en-GB" smtClean="0"/>
              <a:t>15/10/2018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056913-BBBF-4376-B8AB-C9EBD5B2BFC7}" type="slidenum">
              <a:rPr lang="en-GB" smtClean="0"/>
              <a:t>‹#›</a:t>
            </a:fld>
            <a:endParaRPr lang="en-GB"/>
          </a:p>
        </p:txBody>
      </p:sp>
    </p:spTree>
    <p:extLst>
      <p:ext uri="{BB962C8B-B14F-4D97-AF65-F5344CB8AC3E}">
        <p14:creationId xmlns:p14="http://schemas.microsoft.com/office/powerpoint/2010/main" val="7985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4</a:t>
            </a:fld>
            <a:endParaRPr lang="en-GB"/>
          </a:p>
        </p:txBody>
      </p:sp>
    </p:spTree>
    <p:extLst>
      <p:ext uri="{BB962C8B-B14F-4D97-AF65-F5344CB8AC3E}">
        <p14:creationId xmlns:p14="http://schemas.microsoft.com/office/powerpoint/2010/main" val="202158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5</a:t>
            </a:fld>
            <a:endParaRPr lang="en-GB"/>
          </a:p>
        </p:txBody>
      </p:sp>
    </p:spTree>
    <p:extLst>
      <p:ext uri="{BB962C8B-B14F-4D97-AF65-F5344CB8AC3E}">
        <p14:creationId xmlns:p14="http://schemas.microsoft.com/office/powerpoint/2010/main" val="257044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1450" indent="-171450">
              <a:buFontTx/>
              <a:buChar char="-"/>
            </a:pPr>
            <a:r>
              <a:rPr lang="en-GB" dirty="0"/>
              <a:t>What has struck you during this morning’s session. </a:t>
            </a:r>
          </a:p>
          <a:p>
            <a:pPr marL="171450" indent="-171450">
              <a:buFontTx/>
              <a:buChar char="-"/>
            </a:pPr>
            <a:r>
              <a:rPr lang="en-GB" dirty="0"/>
              <a:t>What actions will you take as a consequence </a:t>
            </a:r>
          </a:p>
          <a:p>
            <a:pPr marL="171450" indent="-171450">
              <a:buFontTx/>
              <a:buChar char="-"/>
            </a:pPr>
            <a:endParaRPr lang="en-GB" dirty="0"/>
          </a:p>
          <a:p>
            <a:pPr marL="0" indent="0">
              <a:buFontTx/>
              <a:buNone/>
            </a:pPr>
            <a:r>
              <a:rPr lang="en-GB" dirty="0"/>
              <a:t>Share with a partner. </a:t>
            </a:r>
          </a:p>
        </p:txBody>
      </p:sp>
      <p:sp>
        <p:nvSpPr>
          <p:cNvPr id="4" name="Slide Number Placeholder 3"/>
          <p:cNvSpPr>
            <a:spLocks noGrp="1"/>
          </p:cNvSpPr>
          <p:nvPr>
            <p:ph type="sldNum" sz="quarter" idx="10"/>
          </p:nvPr>
        </p:nvSpPr>
        <p:spPr/>
        <p:txBody>
          <a:bodyPr/>
          <a:lstStyle/>
          <a:p>
            <a:fld id="{EB056913-BBBF-4376-B8AB-C9EBD5B2BFC7}" type="slidenum">
              <a:rPr lang="en-GB" smtClean="0"/>
              <a:t>6</a:t>
            </a:fld>
            <a:endParaRPr lang="en-GB"/>
          </a:p>
        </p:txBody>
      </p:sp>
    </p:spTree>
    <p:extLst>
      <p:ext uri="{BB962C8B-B14F-4D97-AF65-F5344CB8AC3E}">
        <p14:creationId xmlns:p14="http://schemas.microsoft.com/office/powerpoint/2010/main" val="237547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minutes</a:t>
            </a:r>
          </a:p>
          <a:p>
            <a:r>
              <a:rPr lang="en-GB" dirty="0"/>
              <a:t>When we focus on daring to develop our character strengths we choose a LIFE GIVING path and allow others to do the same. You are a role model, permission giver, you set the tone of your school, and YOUR EMOTIONAL WELLBEING IMPACTS EVERYBODY ELSE. </a:t>
            </a:r>
          </a:p>
          <a:p>
            <a:endParaRPr lang="en-GB" dirty="0"/>
          </a:p>
          <a:p>
            <a:r>
              <a:rPr lang="en-GB" dirty="0" err="1"/>
              <a:t>Brene</a:t>
            </a:r>
            <a:r>
              <a:rPr lang="en-GB" dirty="0"/>
              <a:t> Brown , in her book Daring Greatly, talks about being courageous enough to let go of preoccupations which get in they way of leading with authenticity and instead cultivating character strengths and practices which enable you to live, learn, and lead.. </a:t>
            </a:r>
          </a:p>
          <a:p>
            <a:endParaRPr lang="en-GB" dirty="0"/>
          </a:p>
          <a:p>
            <a:r>
              <a:rPr lang="en-GB" dirty="0"/>
              <a:t>Note some of the paradoxes on the slide and acknowledge that we will all have different </a:t>
            </a:r>
            <a:r>
              <a:rPr lang="en-GB" dirty="0" err="1"/>
              <a:t>acheles</a:t>
            </a:r>
            <a:r>
              <a:rPr lang="en-GB" dirty="0"/>
              <a:t> heals.. </a:t>
            </a:r>
          </a:p>
          <a:p>
            <a:endParaRPr lang="en-GB" dirty="0"/>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40</a:t>
            </a:fld>
            <a:endParaRPr lang="en-GB"/>
          </a:p>
        </p:txBody>
      </p:sp>
    </p:spTree>
    <p:extLst>
      <p:ext uri="{BB962C8B-B14F-4D97-AF65-F5344CB8AC3E}">
        <p14:creationId xmlns:p14="http://schemas.microsoft.com/office/powerpoint/2010/main" val="3724652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mins</a:t>
            </a:r>
          </a:p>
          <a:p>
            <a:r>
              <a:rPr lang="en-GB" dirty="0"/>
              <a:t>But for all of us there will be genuine areas of weakness also. Areas where we struggle as leaders. Perhaps in building relationships with certain team members. Or coping with stress- work/life balance, some of us in this room will be doubting our ability to be a head and thinking ‘why did I think I could do this’, some of us have blind spots around self organisation, or maybe staying calm in a crisis, some of us micromanage other people and make them feel less confident than they usually feel when they are around us… we be aware that we are not always kind and compassionate…</a:t>
            </a:r>
          </a:p>
          <a:p>
            <a:endParaRPr lang="en-GB" dirty="0"/>
          </a:p>
          <a:p>
            <a:endParaRPr lang="en-GB" dirty="0"/>
          </a:p>
          <a:p>
            <a:r>
              <a:rPr lang="en-GB" dirty="0"/>
              <a:t>In this recommended book, Richard Rohr a Franciscan monk discusses how there is nothing our human egos like less than failure. However, the reality is that we will ALL fail. </a:t>
            </a:r>
          </a:p>
        </p:txBody>
      </p:sp>
      <p:sp>
        <p:nvSpPr>
          <p:cNvPr id="4" name="Slide Number Placeholder 3"/>
          <p:cNvSpPr>
            <a:spLocks noGrp="1"/>
          </p:cNvSpPr>
          <p:nvPr>
            <p:ph type="sldNum" sz="quarter" idx="10"/>
          </p:nvPr>
        </p:nvSpPr>
        <p:spPr/>
        <p:txBody>
          <a:bodyPr/>
          <a:lstStyle/>
          <a:p>
            <a:fld id="{EB056913-BBBF-4376-B8AB-C9EBD5B2BFC7}" type="slidenum">
              <a:rPr lang="en-GB" smtClean="0"/>
              <a:t>41</a:t>
            </a:fld>
            <a:endParaRPr lang="en-GB"/>
          </a:p>
        </p:txBody>
      </p:sp>
    </p:spTree>
    <p:extLst>
      <p:ext uri="{BB962C8B-B14F-4D97-AF65-F5344CB8AC3E}">
        <p14:creationId xmlns:p14="http://schemas.microsoft.com/office/powerpoint/2010/main" val="267744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is at these points that we often experience the feeling of trusting God (if we have faith), or if we don’t have faith in God we may experience a sense of perspective and acceptance, a sense of ‘I accept this is happening and I have hope that all will be well’.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42</a:t>
            </a:fld>
            <a:endParaRPr lang="en-GB"/>
          </a:p>
        </p:txBody>
      </p:sp>
    </p:spTree>
    <p:extLst>
      <p:ext uri="{BB962C8B-B14F-4D97-AF65-F5344CB8AC3E}">
        <p14:creationId xmlns:p14="http://schemas.microsoft.com/office/powerpoint/2010/main" val="1222909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put into perspective..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Christian understanding of resilience is </a:t>
            </a:r>
            <a:r>
              <a:rPr lang="en-GB" sz="1400" b="1" dirty="0"/>
              <a:t>more than simply bouncing back</a:t>
            </a:r>
            <a:r>
              <a:rPr lang="en-GB" sz="1200" dirty="0"/>
              <a:t>, grit, toughness or ‘</a:t>
            </a:r>
            <a:r>
              <a:rPr lang="en-GB" sz="1200" dirty="0" err="1"/>
              <a:t>stickability</a:t>
            </a:r>
            <a:r>
              <a:rPr lang="en-GB" sz="1200" dirty="0"/>
              <a:t>’. In our most challenging or painful times, </a:t>
            </a:r>
            <a:r>
              <a:rPr lang="en-GB" sz="1600" b="1" dirty="0"/>
              <a:t>God is at work </a:t>
            </a:r>
            <a:r>
              <a:rPr lang="en-GB" sz="1200" dirty="0"/>
              <a:t>in us, both as individuals and teams – guiding, strengthening, refining and re-focusing us – as his Holy Spirit helps us to build our </a:t>
            </a:r>
            <a:r>
              <a:rPr lang="en-GB" sz="1400" b="1" dirty="0"/>
              <a:t>character, </a:t>
            </a:r>
            <a:r>
              <a:rPr lang="en-GB" sz="1200" dirty="0"/>
              <a:t>be filled with hope and to thus </a:t>
            </a:r>
            <a:r>
              <a:rPr lang="en-GB" sz="1600" b="1" dirty="0"/>
              <a:t>bounce back stronger</a:t>
            </a:r>
            <a:r>
              <a:rPr lang="en-GB" sz="1200" dirty="0"/>
              <a:t>.”</a:t>
            </a:r>
          </a:p>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43</a:t>
            </a:fld>
            <a:endParaRPr lang="en-GB"/>
          </a:p>
        </p:txBody>
      </p:sp>
    </p:spTree>
    <p:extLst>
      <p:ext uri="{BB962C8B-B14F-4D97-AF65-F5344CB8AC3E}">
        <p14:creationId xmlns:p14="http://schemas.microsoft.com/office/powerpoint/2010/main" val="99899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056913-BBBF-4376-B8AB-C9EBD5B2BFC7}" type="slidenum">
              <a:rPr lang="en-GB" smtClean="0"/>
              <a:t>55</a:t>
            </a:fld>
            <a:endParaRPr lang="en-GB"/>
          </a:p>
        </p:txBody>
      </p:sp>
    </p:spTree>
    <p:extLst>
      <p:ext uri="{BB962C8B-B14F-4D97-AF65-F5344CB8AC3E}">
        <p14:creationId xmlns:p14="http://schemas.microsoft.com/office/powerpoint/2010/main" val="2033992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0564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86"/>
            <a:ext cx="9143999" cy="5142214"/>
          </a:xfrm>
          <a:prstGeom prst="rect">
            <a:avLst/>
          </a:prstGeom>
        </p:spPr>
      </p:pic>
    </p:spTree>
    <p:extLst>
      <p:ext uri="{BB962C8B-B14F-4D97-AF65-F5344CB8AC3E}">
        <p14:creationId xmlns:p14="http://schemas.microsoft.com/office/powerpoint/2010/main" val="4033387178"/>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93884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uk/url?sa=i&amp;rct=j&amp;q=&amp;esrc=s&amp;source=images&amp;cd=&amp;cad=rja&amp;uact=8&amp;ved=2ahUKEwi4reTj0vfdAhUNHxoKHT0lB2gQjRx6BAgBEAU&amp;url=https://www.shutterstock.com/search/stormy%2Bsea&amp;psig=AOvVaw0tsQ-WFoTNYZ-Sc3ZJzhO5&amp;ust=1539115624021183"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5.xml"/><Relationship Id="rId7" Type="http://schemas.openxmlformats.org/officeDocument/2006/relationships/image" Target="../media/image25.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uk/url?sa=i&amp;rct=j&amp;q=&amp;esrc=s&amp;source=images&amp;cd=&amp;cad=rja&amp;uact=8&amp;ved=2ahUKEwi4reTj0vfdAhUNHxoKHT0lB2gQjRx6BAgBEAU&amp;url=https://www.shutterstock.com/search/stormy%2Bsea&amp;psig=AOvVaw0tsQ-WFoTNYZ-Sc3ZJzhO5&amp;ust=1539115624021183"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2.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8.png"/><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5"/>
          <p:cNvSpPr txBox="1">
            <a:spLocks/>
          </p:cNvSpPr>
          <p:nvPr/>
        </p:nvSpPr>
        <p:spPr>
          <a:xfrm>
            <a:off x="376018" y="490785"/>
            <a:ext cx="8391964" cy="3526235"/>
          </a:xfrm>
          <a:prstGeom prst="rect">
            <a:avLst/>
          </a:prstGeom>
        </p:spPr>
        <p:txBody>
          <a:bodyPr vert="horz" anchor="ct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a:buNone/>
              <a:defRPr/>
            </a:pPr>
            <a:r>
              <a:rPr lang="en-US" sz="5700" b="1" dirty="0">
                <a:solidFill>
                  <a:srgbClr val="973B8E"/>
                </a:solidFill>
                <a:latin typeface="Arial"/>
                <a:cs typeface="Arial"/>
              </a:rPr>
              <a:t>‘</a:t>
            </a:r>
            <a:r>
              <a:rPr lang="en-US" sz="5700" b="1" i="1" dirty="0">
                <a:solidFill>
                  <a:srgbClr val="973B8E"/>
                </a:solidFill>
                <a:latin typeface="Arial"/>
                <a:cs typeface="Arial"/>
              </a:rPr>
              <a:t>Bringing the Vision Alive</a:t>
            </a:r>
            <a:r>
              <a:rPr lang="en-US" sz="5700" b="1" dirty="0">
                <a:solidFill>
                  <a:srgbClr val="973B8E"/>
                </a:solidFill>
                <a:latin typeface="Arial"/>
                <a:cs typeface="Arial"/>
              </a:rPr>
              <a:t>’</a:t>
            </a:r>
          </a:p>
          <a:p>
            <a:pPr marL="0" indent="0" algn="ctr" defTabSz="457189">
              <a:buNone/>
              <a:defRPr/>
            </a:pPr>
            <a:r>
              <a:rPr lang="en-US" sz="4000" dirty="0">
                <a:solidFill>
                  <a:srgbClr val="4A2D72"/>
                </a:solidFill>
                <a:latin typeface="Calibri"/>
                <a:cs typeface="Arial"/>
              </a:rPr>
              <a:t>Andy Wolfe, Deputy Chief Education Officer</a:t>
            </a:r>
          </a:p>
          <a:p>
            <a:pPr marL="0" indent="0" algn="ctr" defTabSz="457189">
              <a:buNone/>
              <a:defRPr/>
            </a:pPr>
            <a:r>
              <a:rPr lang="en-US" sz="4000" dirty="0">
                <a:solidFill>
                  <a:srgbClr val="4A2D72"/>
                </a:solidFill>
                <a:latin typeface="Calibri"/>
                <a:cs typeface="Arial"/>
              </a:rPr>
              <a:t>Church of England</a:t>
            </a:r>
          </a:p>
          <a:p>
            <a:pPr marL="0" indent="0" algn="ctr" defTabSz="457189">
              <a:buNone/>
              <a:defRPr/>
            </a:pPr>
            <a:r>
              <a:rPr lang="en-US" sz="4000" b="1" dirty="0">
                <a:solidFill>
                  <a:srgbClr val="4A2D72"/>
                </a:solidFill>
                <a:latin typeface="Calibri"/>
                <a:cs typeface="Arial"/>
              </a:rPr>
              <a:t>@</a:t>
            </a:r>
            <a:r>
              <a:rPr lang="en-US" sz="4000" b="1" dirty="0" err="1">
                <a:solidFill>
                  <a:srgbClr val="4A2D72"/>
                </a:solidFill>
                <a:latin typeface="Calibri"/>
                <a:cs typeface="Arial"/>
              </a:rPr>
              <a:t>mrawolfe</a:t>
            </a:r>
            <a:endParaRPr lang="en-US" sz="4000" b="1" dirty="0">
              <a:solidFill>
                <a:srgbClr val="4A2D72"/>
              </a:solidFill>
              <a:latin typeface="Calibri"/>
              <a:cs typeface="Arial"/>
            </a:endParaRPr>
          </a:p>
          <a:p>
            <a:pPr marL="0" indent="0" algn="ctr" defTabSz="457189">
              <a:buNone/>
              <a:defRPr/>
            </a:pPr>
            <a:endParaRPr lang="en-US" sz="3600" dirty="0">
              <a:solidFill>
                <a:srgbClr val="4A2D72"/>
              </a:solidFill>
              <a:latin typeface="Calibri"/>
              <a:cs typeface="Arial"/>
            </a:endParaRPr>
          </a:p>
          <a:p>
            <a:pPr marL="0" indent="0" algn="ctr" defTabSz="457189">
              <a:buNone/>
              <a:defRPr/>
            </a:pPr>
            <a:r>
              <a:rPr lang="en-US" sz="3600" dirty="0">
                <a:solidFill>
                  <a:srgbClr val="4A2D72"/>
                </a:solidFill>
                <a:latin typeface="Calibri"/>
                <a:cs typeface="Arial"/>
              </a:rPr>
              <a:t>Dioceses of Durham &amp; Newcastle </a:t>
            </a:r>
          </a:p>
          <a:p>
            <a:pPr marL="0" indent="0" algn="ctr" defTabSz="457189">
              <a:buNone/>
              <a:defRPr/>
            </a:pPr>
            <a:r>
              <a:rPr lang="en-US" sz="3600" dirty="0">
                <a:solidFill>
                  <a:srgbClr val="4A2D72"/>
                </a:solidFill>
                <a:latin typeface="Calibri"/>
                <a:cs typeface="Arial"/>
              </a:rPr>
              <a:t>Future Leaders Conference</a:t>
            </a:r>
          </a:p>
          <a:p>
            <a:pPr marL="0" indent="0" algn="ctr" defTabSz="457189">
              <a:buNone/>
              <a:defRPr/>
            </a:pPr>
            <a:r>
              <a:rPr lang="en-US" sz="3600" dirty="0">
                <a:solidFill>
                  <a:srgbClr val="4A2D72"/>
                </a:solidFill>
                <a:latin typeface="Calibri"/>
                <a:cs typeface="Arial"/>
              </a:rPr>
              <a:t>12 October 2018</a:t>
            </a:r>
          </a:p>
          <a:p>
            <a:pPr marL="0" indent="0" algn="ctr" defTabSz="457189">
              <a:buNone/>
              <a:defRPr/>
            </a:pPr>
            <a:endParaRPr lang="en-US" sz="3000" b="1" dirty="0">
              <a:solidFill>
                <a:srgbClr val="4A2D72"/>
              </a:solidFill>
              <a:latin typeface="Calibri"/>
              <a:cs typeface="Arial"/>
            </a:endParaRPr>
          </a:p>
        </p:txBody>
      </p:sp>
      <p:pic>
        <p:nvPicPr>
          <p:cNvPr id="6" name="Picture 5" descr="Newcastle Logo">
            <a:extLst>
              <a:ext uri="{FF2B5EF4-FFF2-40B4-BE49-F238E27FC236}">
                <a16:creationId xmlns:a16="http://schemas.microsoft.com/office/drawing/2014/main" xmlns="" id="{9FED2B7F-5F4B-4104-806B-9772ABFE2F76}"/>
              </a:ext>
            </a:extLst>
          </p:cNvPr>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546500" y="2679108"/>
            <a:ext cx="972334" cy="1560054"/>
          </a:xfrm>
          <a:prstGeom prst="rect">
            <a:avLst/>
          </a:prstGeom>
          <a:noFill/>
          <a:ln>
            <a:noFill/>
          </a:ln>
        </p:spPr>
      </p:pic>
      <p:pic>
        <p:nvPicPr>
          <p:cNvPr id="8" name="Picture 7">
            <a:extLst>
              <a:ext uri="{FF2B5EF4-FFF2-40B4-BE49-F238E27FC236}">
                <a16:creationId xmlns:a16="http://schemas.microsoft.com/office/drawing/2014/main" xmlns="" id="{2AA1F163-3DC5-4BDF-98E6-A804882C98A9}"/>
              </a:ext>
            </a:extLst>
          </p:cNvPr>
          <p:cNvPicPr/>
          <p:nvPr/>
        </p:nvPicPr>
        <p:blipFill>
          <a:blip r:embed="rId3" cstate="print">
            <a:grayscl/>
            <a:extLst>
              <a:ext uri="{28A0092B-C50C-407E-A947-70E740481C1C}">
                <a14:useLocalDpi xmlns:a14="http://schemas.microsoft.com/office/drawing/2010/main" val="0"/>
              </a:ext>
            </a:extLst>
          </a:blip>
          <a:stretch>
            <a:fillRect/>
          </a:stretch>
        </p:blipFill>
        <p:spPr>
          <a:xfrm>
            <a:off x="7504327" y="2871248"/>
            <a:ext cx="1144834" cy="1175773"/>
          </a:xfrm>
          <a:prstGeom prst="rect">
            <a:avLst/>
          </a:prstGeom>
        </p:spPr>
      </p:pic>
    </p:spTree>
    <p:extLst>
      <p:ext uri="{BB962C8B-B14F-4D97-AF65-F5344CB8AC3E}">
        <p14:creationId xmlns:p14="http://schemas.microsoft.com/office/powerpoint/2010/main" val="31047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608222" y="15306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43470" y="528053"/>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endParaRPr lang="en-US" sz="1400" dirty="0">
              <a:solidFill>
                <a:srgbClr val="272727"/>
              </a:solidFill>
              <a:latin typeface="Calibri"/>
              <a:cs typeface="Arial"/>
            </a:endParaRPr>
          </a:p>
          <a:p>
            <a:pPr algn="l" defTabSz="457189">
              <a:defRPr/>
            </a:pPr>
            <a:endParaRPr lang="en-US" sz="3600" dirty="0">
              <a:solidFill>
                <a:srgbClr val="973B8E"/>
              </a:solidFill>
              <a:latin typeface="Arial"/>
              <a:cs typeface="Arial"/>
            </a:endParaRPr>
          </a:p>
        </p:txBody>
      </p:sp>
      <p:sp>
        <p:nvSpPr>
          <p:cNvPr id="3" name="Rectangle 2"/>
          <p:cNvSpPr/>
          <p:nvPr/>
        </p:nvSpPr>
        <p:spPr>
          <a:xfrm>
            <a:off x="199092" y="299453"/>
            <a:ext cx="4493225" cy="4154984"/>
          </a:xfrm>
          <a:prstGeom prst="rect">
            <a:avLst/>
          </a:prstGeom>
        </p:spPr>
        <p:txBody>
          <a:bodyPr wrap="square">
            <a:spAutoFit/>
          </a:bodyPr>
          <a:lstStyle/>
          <a:p>
            <a:pPr defTabSz="914378">
              <a:defRPr/>
            </a:pPr>
            <a:r>
              <a:rPr lang="en-GB" altLang="en-US" sz="3200" b="1" dirty="0">
                <a:solidFill>
                  <a:sysClr val="windowText" lastClr="000000"/>
                </a:solidFill>
                <a:latin typeface="Calibri" pitchFamily="34" charset="0"/>
              </a:rPr>
              <a:t>Educating for Wisdom, Knowledge and Skills: </a:t>
            </a:r>
          </a:p>
          <a:p>
            <a:pPr defTabSz="914378">
              <a:defRPr/>
            </a:pPr>
            <a:endParaRPr lang="en-GB" altLang="en-US" sz="32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Fostering discipline, confidence and delight in seeking wisdom and knowledge, and fully developing talents in all areas of life.</a:t>
            </a:r>
            <a:endParaRPr lang="en-GB" altLang="en-US" sz="3200" dirty="0">
              <a:solidFill>
                <a:sysClr val="windowText" lastClr="000000"/>
              </a:solidFill>
              <a:latin typeface="Calibri" pitchFamily="34" charset="0"/>
            </a:endParaRPr>
          </a:p>
        </p:txBody>
      </p:sp>
      <p:pic>
        <p:nvPicPr>
          <p:cNvPr id="4" name="Picture 3"/>
          <p:cNvPicPr>
            <a:picLocks noChangeAspect="1"/>
          </p:cNvPicPr>
          <p:nvPr/>
        </p:nvPicPr>
        <p:blipFill>
          <a:blip r:embed="rId2"/>
          <a:stretch>
            <a:fillRect/>
          </a:stretch>
        </p:blipFill>
        <p:spPr>
          <a:xfrm>
            <a:off x="4836695" y="1250950"/>
            <a:ext cx="3678612" cy="2447798"/>
          </a:xfrm>
          <a:prstGeom prst="rect">
            <a:avLst/>
          </a:prstGeom>
        </p:spPr>
      </p:pic>
    </p:spTree>
    <p:extLst>
      <p:ext uri="{BB962C8B-B14F-4D97-AF65-F5344CB8AC3E}">
        <p14:creationId xmlns:p14="http://schemas.microsoft.com/office/powerpoint/2010/main" val="222548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8253" y="228358"/>
            <a:ext cx="4259687"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Hope and Aspiration: </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Seeking healing, repair and renewal, coping wisely with things and people going wrong, opening horizons and guiding people into ways of fulfilling them.</a:t>
            </a:r>
          </a:p>
        </p:txBody>
      </p:sp>
      <p:pic>
        <p:nvPicPr>
          <p:cNvPr id="4" name="Picture 3"/>
          <p:cNvPicPr>
            <a:picLocks noChangeAspect="1"/>
          </p:cNvPicPr>
          <p:nvPr/>
        </p:nvPicPr>
        <p:blipFill>
          <a:blip r:embed="rId2"/>
          <a:stretch>
            <a:fillRect/>
          </a:stretch>
        </p:blipFill>
        <p:spPr>
          <a:xfrm>
            <a:off x="332185" y="795509"/>
            <a:ext cx="4336068" cy="2900619"/>
          </a:xfrm>
          <a:prstGeom prst="rect">
            <a:avLst/>
          </a:prstGeom>
        </p:spPr>
      </p:pic>
    </p:spTree>
    <p:extLst>
      <p:ext uri="{BB962C8B-B14F-4D97-AF65-F5344CB8AC3E}">
        <p14:creationId xmlns:p14="http://schemas.microsoft.com/office/powerpoint/2010/main" val="216987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470" y="409074"/>
            <a:ext cx="4421036" cy="3970318"/>
          </a:xfrm>
          <a:prstGeom prst="rect">
            <a:avLst/>
          </a:prstGeom>
        </p:spPr>
        <p:txBody>
          <a:bodyPr wrap="square">
            <a:spAutoFit/>
          </a:bodyPr>
          <a:lstStyle/>
          <a:p>
            <a:pPr defTabSz="914378">
              <a:defRPr/>
            </a:pPr>
            <a:r>
              <a:rPr lang="en-GB" altLang="en-US" sz="2800" b="1" dirty="0">
                <a:solidFill>
                  <a:sysClr val="windowText" lastClr="000000"/>
                </a:solidFill>
                <a:latin typeface="Calibri" pitchFamily="34" charset="0"/>
              </a:rPr>
              <a:t>Educating for Community and Living Well Together: </a:t>
            </a:r>
          </a:p>
          <a:p>
            <a:pPr defTabSz="914378">
              <a:defRPr/>
            </a:pPr>
            <a:endParaRPr lang="en-GB" altLang="en-US" sz="2800" b="1" dirty="0">
              <a:solidFill>
                <a:sysClr val="windowText" lastClr="000000"/>
              </a:solidFill>
              <a:latin typeface="Calibri" pitchFamily="34" charset="0"/>
            </a:endParaRPr>
          </a:p>
          <a:p>
            <a:pPr defTabSz="914378">
              <a:defRPr/>
            </a:pPr>
            <a:r>
              <a:rPr lang="en-GB" altLang="en-US" sz="2800" dirty="0">
                <a:solidFill>
                  <a:sysClr val="windowText" lastClr="000000"/>
                </a:solidFill>
                <a:latin typeface="Calibri" pitchFamily="34" charset="0"/>
              </a:rPr>
              <a:t>Ensuring a core focus on relationships, participation in communities and the qualities of character that enable people to flourish together.</a:t>
            </a:r>
          </a:p>
        </p:txBody>
      </p:sp>
      <p:pic>
        <p:nvPicPr>
          <p:cNvPr id="4" name="Picture 3"/>
          <p:cNvPicPr>
            <a:picLocks noChangeAspect="1"/>
          </p:cNvPicPr>
          <p:nvPr/>
        </p:nvPicPr>
        <p:blipFill>
          <a:blip r:embed="rId2"/>
          <a:stretch>
            <a:fillRect/>
          </a:stretch>
        </p:blipFill>
        <p:spPr>
          <a:xfrm>
            <a:off x="4993104" y="770021"/>
            <a:ext cx="4065189" cy="2705032"/>
          </a:xfrm>
          <a:prstGeom prst="rect">
            <a:avLst/>
          </a:prstGeom>
        </p:spPr>
      </p:pic>
    </p:spTree>
    <p:extLst>
      <p:ext uri="{BB962C8B-B14F-4D97-AF65-F5344CB8AC3E}">
        <p14:creationId xmlns:p14="http://schemas.microsoft.com/office/powerpoint/2010/main" val="421441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5589" y="0"/>
            <a:ext cx="4319845" cy="3970318"/>
          </a:xfrm>
          <a:prstGeom prst="rect">
            <a:avLst/>
          </a:prstGeom>
        </p:spPr>
        <p:txBody>
          <a:bodyPr wrap="square">
            <a:spAutoFit/>
          </a:bodyPr>
          <a:lstStyle/>
          <a:p>
            <a:pPr algn="r" defTabSz="914378">
              <a:defRPr/>
            </a:pPr>
            <a:r>
              <a:rPr lang="en-GB" altLang="en-US" sz="2800" b="1" dirty="0">
                <a:solidFill>
                  <a:sysClr val="windowText" lastClr="000000"/>
                </a:solidFill>
                <a:latin typeface="Calibri" pitchFamily="34" charset="0"/>
              </a:rPr>
              <a:t>Educating for </a:t>
            </a:r>
          </a:p>
          <a:p>
            <a:pPr algn="r" defTabSz="914378">
              <a:defRPr/>
            </a:pPr>
            <a:r>
              <a:rPr lang="en-GB" altLang="en-US" sz="2800" b="1" dirty="0">
                <a:solidFill>
                  <a:sysClr val="windowText" lastClr="000000"/>
                </a:solidFill>
                <a:latin typeface="Calibri" pitchFamily="34" charset="0"/>
              </a:rPr>
              <a:t>Dignity and Respect:</a:t>
            </a:r>
          </a:p>
          <a:p>
            <a:pPr algn="r" defTabSz="914378">
              <a:defRPr/>
            </a:pPr>
            <a:endParaRPr lang="en-GB" altLang="en-US" sz="2800" b="1" dirty="0">
              <a:solidFill>
                <a:sysClr val="windowText" lastClr="000000"/>
              </a:solidFill>
              <a:latin typeface="Calibri" pitchFamily="34" charset="0"/>
            </a:endParaRPr>
          </a:p>
          <a:p>
            <a:pPr algn="r" defTabSz="914378">
              <a:defRPr/>
            </a:pPr>
            <a:r>
              <a:rPr lang="en-GB" altLang="en-US" sz="2800"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2"/>
          <a:stretch>
            <a:fillRect/>
          </a:stretch>
        </p:blipFill>
        <p:spPr>
          <a:xfrm>
            <a:off x="322714" y="986590"/>
            <a:ext cx="3924173" cy="261084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0126" y="683674"/>
            <a:ext cx="4138863" cy="2483318"/>
          </a:xfrm>
          <a:prstGeom prst="rect">
            <a:avLst/>
          </a:prstGeom>
        </p:spPr>
      </p:pic>
      <p:sp>
        <p:nvSpPr>
          <p:cNvPr id="3" name="TextBox 2"/>
          <p:cNvSpPr txBox="1"/>
          <p:nvPr/>
        </p:nvSpPr>
        <p:spPr>
          <a:xfrm>
            <a:off x="216568" y="421105"/>
            <a:ext cx="4150895" cy="3970318"/>
          </a:xfrm>
          <a:prstGeom prst="rect">
            <a:avLst/>
          </a:prstGeom>
          <a:noFill/>
        </p:spPr>
        <p:txBody>
          <a:bodyPr wrap="square" rtlCol="0">
            <a:spAutoFit/>
          </a:bodyPr>
          <a:lstStyle/>
          <a:p>
            <a:pPr algn="ctr"/>
            <a:r>
              <a:rPr lang="en-GB" sz="2800"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3403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5926" y="708946"/>
            <a:ext cx="4006515" cy="2677656"/>
          </a:xfrm>
          <a:prstGeom prst="rect">
            <a:avLst/>
          </a:prstGeom>
          <a:noFill/>
        </p:spPr>
        <p:txBody>
          <a:bodyPr wrap="square" rtlCol="0">
            <a:spAutoFit/>
          </a:bodyPr>
          <a:lstStyle/>
          <a:p>
            <a:r>
              <a:rPr lang="en-GB" sz="2800" dirty="0"/>
              <a:t>“..It must come off the shelf and be brought to life through leaders evaluating its potential impact on every area of day-to-day school life…”</a:t>
            </a:r>
            <a:endParaRPr lang="en-GB" dirty="0"/>
          </a:p>
        </p:txBody>
      </p:sp>
      <p:pic>
        <p:nvPicPr>
          <p:cNvPr id="4" name="Picture 3"/>
          <p:cNvPicPr>
            <a:picLocks noChangeAspect="1"/>
          </p:cNvPicPr>
          <p:nvPr/>
        </p:nvPicPr>
        <p:blipFill>
          <a:blip r:embed="rId2"/>
          <a:stretch>
            <a:fillRect/>
          </a:stretch>
        </p:blipFill>
        <p:spPr>
          <a:xfrm>
            <a:off x="625641" y="681570"/>
            <a:ext cx="4065189" cy="2705032"/>
          </a:xfrm>
          <a:prstGeom prst="rect">
            <a:avLst/>
          </a:prstGeom>
        </p:spPr>
      </p:pic>
    </p:spTree>
    <p:extLst>
      <p:ext uri="{BB962C8B-B14F-4D97-AF65-F5344CB8AC3E}">
        <p14:creationId xmlns:p14="http://schemas.microsoft.com/office/powerpoint/2010/main" val="880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57" y="830179"/>
            <a:ext cx="4006515" cy="2677656"/>
          </a:xfrm>
          <a:prstGeom prst="rect">
            <a:avLst/>
          </a:prstGeom>
          <a:noFill/>
        </p:spPr>
        <p:txBody>
          <a:bodyPr wrap="square" rtlCol="0">
            <a:spAutoFit/>
          </a:bodyPr>
          <a:lstStyle/>
          <a:p>
            <a:r>
              <a:rPr lang="en-GB" sz="2800" dirty="0"/>
              <a:t>“…This dynamic and enhancing connection between ethos and outcomes is what we mean by ‘</a:t>
            </a:r>
            <a:r>
              <a:rPr lang="en-GB" sz="2800" b="1" dirty="0"/>
              <a:t>Bringing the Vision Alive</a:t>
            </a:r>
            <a:r>
              <a:rPr lang="en-GB" sz="2800" dirty="0"/>
              <a:t>.’” </a:t>
            </a:r>
          </a:p>
        </p:txBody>
      </p:sp>
      <p:pic>
        <p:nvPicPr>
          <p:cNvPr id="4" name="Picture 3"/>
          <p:cNvPicPr>
            <a:picLocks noChangeAspect="1"/>
          </p:cNvPicPr>
          <p:nvPr/>
        </p:nvPicPr>
        <p:blipFill>
          <a:blip r:embed="rId2"/>
          <a:stretch>
            <a:fillRect/>
          </a:stretch>
        </p:blipFill>
        <p:spPr>
          <a:xfrm>
            <a:off x="4846588" y="830179"/>
            <a:ext cx="3924173" cy="2610840"/>
          </a:xfrm>
          <a:prstGeom prst="rect">
            <a:avLst/>
          </a:prstGeom>
        </p:spPr>
      </p:pic>
    </p:spTree>
    <p:extLst>
      <p:ext uri="{BB962C8B-B14F-4D97-AF65-F5344CB8AC3E}">
        <p14:creationId xmlns:p14="http://schemas.microsoft.com/office/powerpoint/2010/main" val="42431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316"/>
            <a:ext cx="8975558" cy="954107"/>
          </a:xfrm>
          <a:prstGeom prst="rect">
            <a:avLst/>
          </a:prstGeom>
          <a:noFill/>
        </p:spPr>
        <p:txBody>
          <a:bodyPr wrap="square" rtlCol="0">
            <a:spAutoFit/>
          </a:bodyPr>
          <a:lstStyle/>
          <a:p>
            <a:pPr algn="r"/>
            <a:r>
              <a:rPr lang="en-GB" sz="2800" b="1" dirty="0"/>
              <a:t>How can we evaluate the prevailing educational narratives?</a:t>
            </a:r>
          </a:p>
        </p:txBody>
      </p:sp>
      <p:sp>
        <p:nvSpPr>
          <p:cNvPr id="2" name="TextBox 1"/>
          <p:cNvSpPr txBox="1"/>
          <p:nvPr/>
        </p:nvSpPr>
        <p:spPr>
          <a:xfrm>
            <a:off x="493295" y="1191126"/>
            <a:ext cx="1985210"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Every Child Matters (2003)</a:t>
            </a:r>
          </a:p>
        </p:txBody>
      </p:sp>
      <p:sp>
        <p:nvSpPr>
          <p:cNvPr id="6" name="TextBox 5"/>
          <p:cNvSpPr txBox="1"/>
          <p:nvPr/>
        </p:nvSpPr>
        <p:spPr>
          <a:xfrm>
            <a:off x="4205035" y="2530465"/>
            <a:ext cx="250257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Educational Excellence Everywhere (2016)</a:t>
            </a:r>
          </a:p>
        </p:txBody>
      </p:sp>
      <p:sp>
        <p:nvSpPr>
          <p:cNvPr id="7" name="TextBox 6"/>
          <p:cNvSpPr txBox="1"/>
          <p:nvPr/>
        </p:nvSpPr>
        <p:spPr>
          <a:xfrm>
            <a:off x="3471110" y="821795"/>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The importance of teaching (2010)</a:t>
            </a:r>
          </a:p>
        </p:txBody>
      </p:sp>
      <p:sp>
        <p:nvSpPr>
          <p:cNvPr id="8" name="TextBox 7"/>
          <p:cNvSpPr txBox="1"/>
          <p:nvPr/>
        </p:nvSpPr>
        <p:spPr>
          <a:xfrm>
            <a:off x="1485900" y="2686875"/>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Your child, your schools, our future (2009)</a:t>
            </a:r>
          </a:p>
        </p:txBody>
      </p:sp>
      <p:sp>
        <p:nvSpPr>
          <p:cNvPr id="9" name="TextBox 8"/>
          <p:cNvSpPr txBox="1"/>
          <p:nvPr/>
        </p:nvSpPr>
        <p:spPr>
          <a:xfrm>
            <a:off x="6942220" y="1074423"/>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Schools that work for everyone (2016)</a:t>
            </a:r>
          </a:p>
        </p:txBody>
      </p:sp>
    </p:spTree>
    <p:extLst>
      <p:ext uri="{BB962C8B-B14F-4D97-AF65-F5344CB8AC3E}">
        <p14:creationId xmlns:p14="http://schemas.microsoft.com/office/powerpoint/2010/main" val="343526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316"/>
            <a:ext cx="8975558" cy="954107"/>
          </a:xfrm>
          <a:prstGeom prst="rect">
            <a:avLst/>
          </a:prstGeom>
          <a:noFill/>
        </p:spPr>
        <p:txBody>
          <a:bodyPr wrap="square" rtlCol="0">
            <a:spAutoFit/>
          </a:bodyPr>
          <a:lstStyle/>
          <a:p>
            <a:pPr algn="r"/>
            <a:r>
              <a:rPr lang="en-GB" sz="2800" b="1" dirty="0"/>
              <a:t>How can we evaluate the prevailing educational narratives?</a:t>
            </a:r>
          </a:p>
        </p:txBody>
      </p:sp>
      <p:sp>
        <p:nvSpPr>
          <p:cNvPr id="2" name="TextBox 1"/>
          <p:cNvSpPr txBox="1"/>
          <p:nvPr/>
        </p:nvSpPr>
        <p:spPr>
          <a:xfrm>
            <a:off x="288758" y="926432"/>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‘A building with 4 walls and tomorrow inside’</a:t>
            </a:r>
          </a:p>
        </p:txBody>
      </p:sp>
      <p:sp>
        <p:nvSpPr>
          <p:cNvPr id="6" name="TextBox 5"/>
          <p:cNvSpPr txBox="1"/>
          <p:nvPr/>
        </p:nvSpPr>
        <p:spPr>
          <a:xfrm>
            <a:off x="1666372" y="2738830"/>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Imagine greatness. Knowledge is Power</a:t>
            </a:r>
          </a:p>
        </p:txBody>
      </p:sp>
      <p:sp>
        <p:nvSpPr>
          <p:cNvPr id="7" name="TextBox 6"/>
          <p:cNvSpPr txBox="1"/>
          <p:nvPr/>
        </p:nvSpPr>
        <p:spPr>
          <a:xfrm>
            <a:off x="3549315" y="926432"/>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‘Building a better world, one student at a time’</a:t>
            </a:r>
          </a:p>
        </p:txBody>
      </p:sp>
      <p:sp>
        <p:nvSpPr>
          <p:cNvPr id="8" name="TextBox 7"/>
          <p:cNvSpPr txBox="1"/>
          <p:nvPr/>
        </p:nvSpPr>
        <p:spPr>
          <a:xfrm>
            <a:off x="4824662" y="2860645"/>
            <a:ext cx="1985210"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‘Be safe. Be Kind. Be smart’</a:t>
            </a:r>
          </a:p>
        </p:txBody>
      </p:sp>
      <p:sp>
        <p:nvSpPr>
          <p:cNvPr id="9" name="TextBox 8"/>
          <p:cNvSpPr txBox="1"/>
          <p:nvPr/>
        </p:nvSpPr>
        <p:spPr>
          <a:xfrm>
            <a:off x="6809872" y="1182704"/>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Learners Today. Leaders Tomorrow.</a:t>
            </a:r>
          </a:p>
        </p:txBody>
      </p:sp>
    </p:spTree>
    <p:extLst>
      <p:ext uri="{BB962C8B-B14F-4D97-AF65-F5344CB8AC3E}">
        <p14:creationId xmlns:p14="http://schemas.microsoft.com/office/powerpoint/2010/main" val="295806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500"/>
                                        <p:tgtEl>
                                          <p:spTgt spid="8">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11974791"/>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26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316"/>
            <a:ext cx="8975558" cy="954107"/>
          </a:xfrm>
          <a:prstGeom prst="rect">
            <a:avLst/>
          </a:prstGeom>
          <a:noFill/>
        </p:spPr>
        <p:txBody>
          <a:bodyPr wrap="square" rtlCol="0">
            <a:spAutoFit/>
          </a:bodyPr>
          <a:lstStyle/>
          <a:p>
            <a:pPr algn="r"/>
            <a:r>
              <a:rPr lang="en-GB" sz="2800" b="1" dirty="0"/>
              <a:t>How can we evaluate the prevailing educational narratives?</a:t>
            </a:r>
          </a:p>
        </p:txBody>
      </p:sp>
      <p:sp>
        <p:nvSpPr>
          <p:cNvPr id="2" name="TextBox 1"/>
          <p:cNvSpPr txBox="1"/>
          <p:nvPr/>
        </p:nvSpPr>
        <p:spPr>
          <a:xfrm>
            <a:off x="493295" y="1191126"/>
            <a:ext cx="1985210"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Every percentage point counts</a:t>
            </a:r>
          </a:p>
        </p:txBody>
      </p:sp>
      <p:sp>
        <p:nvSpPr>
          <p:cNvPr id="6" name="TextBox 5"/>
          <p:cNvSpPr txBox="1"/>
          <p:nvPr/>
        </p:nvSpPr>
        <p:spPr>
          <a:xfrm>
            <a:off x="4054641" y="3040818"/>
            <a:ext cx="3116179" cy="1200329"/>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Most children matter, some matter more than others</a:t>
            </a:r>
          </a:p>
        </p:txBody>
      </p:sp>
      <p:sp>
        <p:nvSpPr>
          <p:cNvPr id="7" name="TextBox 6"/>
          <p:cNvSpPr txBox="1"/>
          <p:nvPr/>
        </p:nvSpPr>
        <p:spPr>
          <a:xfrm>
            <a:off x="3266573" y="821795"/>
            <a:ext cx="277328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Narrowing the horizons of learning – keeping it tight until May in Year 6</a:t>
            </a:r>
          </a:p>
        </p:txBody>
      </p:sp>
      <p:sp>
        <p:nvSpPr>
          <p:cNvPr id="8" name="TextBox 7"/>
          <p:cNvSpPr txBox="1"/>
          <p:nvPr/>
        </p:nvSpPr>
        <p:spPr>
          <a:xfrm>
            <a:off x="1281363" y="3040818"/>
            <a:ext cx="1985210" cy="830997"/>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Their results? My job.</a:t>
            </a:r>
          </a:p>
        </p:txBody>
      </p:sp>
      <p:sp>
        <p:nvSpPr>
          <p:cNvPr id="9" name="TextBox 8"/>
          <p:cNvSpPr txBox="1"/>
          <p:nvPr/>
        </p:nvSpPr>
        <p:spPr>
          <a:xfrm>
            <a:off x="6809872" y="1182704"/>
            <a:ext cx="1985210"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a:r>
              <a:rPr lang="en-GB" sz="2400" dirty="0"/>
              <a:t>Your child? Our unit of economic capital</a:t>
            </a:r>
          </a:p>
        </p:txBody>
      </p:sp>
    </p:spTree>
    <p:extLst>
      <p:ext uri="{BB962C8B-B14F-4D97-AF65-F5344CB8AC3E}">
        <p14:creationId xmlns:p14="http://schemas.microsoft.com/office/powerpoint/2010/main" val="1814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273896" y="317124"/>
            <a:ext cx="8391964" cy="33159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endParaRPr lang="en-US" sz="1400" dirty="0">
              <a:solidFill>
                <a:srgbClr val="272727"/>
              </a:solidFill>
              <a:latin typeface="Calibri"/>
              <a:cs typeface="Arial"/>
            </a:endParaRPr>
          </a:p>
          <a:p>
            <a:pPr algn="l" defTabSz="457189">
              <a:defRPr/>
            </a:pPr>
            <a:endParaRPr lang="en-US" sz="3600" dirty="0">
              <a:solidFill>
                <a:srgbClr val="973B8E"/>
              </a:solidFill>
              <a:latin typeface="Arial"/>
              <a:cs typeface="Arial"/>
            </a:endParaRPr>
          </a:p>
        </p:txBody>
      </p:sp>
      <p:graphicFrame>
        <p:nvGraphicFramePr>
          <p:cNvPr id="4" name="Table 3"/>
          <p:cNvGraphicFramePr>
            <a:graphicFrameLocks noGrp="1"/>
          </p:cNvGraphicFramePr>
          <p:nvPr>
            <p:extLst/>
          </p:nvPr>
        </p:nvGraphicFramePr>
        <p:xfrm>
          <a:off x="1212574" y="457928"/>
          <a:ext cx="7453286" cy="3401060"/>
        </p:xfrm>
        <a:graphic>
          <a:graphicData uri="http://schemas.openxmlformats.org/drawingml/2006/table">
            <a:tbl>
              <a:tblPr firstRow="1" bandRow="1">
                <a:tableStyleId>{5C22544A-7EE6-4342-B048-85BDC9FD1C3A}</a:tableStyleId>
              </a:tblPr>
              <a:tblGrid>
                <a:gridCol w="2406150">
                  <a:extLst>
                    <a:ext uri="{9D8B030D-6E8A-4147-A177-3AD203B41FA5}">
                      <a16:colId xmlns:a16="http://schemas.microsoft.com/office/drawing/2014/main" xmlns="" val="20000"/>
                    </a:ext>
                  </a:extLst>
                </a:gridCol>
                <a:gridCol w="5047136">
                  <a:extLst>
                    <a:ext uri="{9D8B030D-6E8A-4147-A177-3AD203B41FA5}">
                      <a16:colId xmlns:a16="http://schemas.microsoft.com/office/drawing/2014/main" xmlns="" val="20001"/>
                    </a:ext>
                  </a:extLst>
                </a:gridCol>
              </a:tblGrid>
              <a:tr h="466090">
                <a:tc>
                  <a:txBody>
                    <a:bodyPr/>
                    <a:lstStyle/>
                    <a:p>
                      <a:r>
                        <a:rPr lang="en-US" sz="2400" dirty="0"/>
                        <a:t>Thin Narratives</a:t>
                      </a:r>
                    </a:p>
                  </a:txBody>
                  <a:tcPr/>
                </a:tc>
                <a:tc>
                  <a:txBody>
                    <a:bodyPr/>
                    <a:lstStyle/>
                    <a:p>
                      <a:r>
                        <a:rPr lang="en-US" sz="2400" dirty="0"/>
                        <a:t>Thick Narratives</a:t>
                      </a:r>
                    </a:p>
                  </a:txBody>
                  <a:tcPr/>
                </a:tc>
                <a:extLst>
                  <a:ext uri="{0D108BD9-81ED-4DB2-BD59-A6C34878D82A}">
                    <a16:rowId xmlns:a16="http://schemas.microsoft.com/office/drawing/2014/main" xmlns="" val="10000"/>
                  </a:ext>
                </a:extLst>
              </a:tr>
              <a:tr h="466090">
                <a:tc>
                  <a:txBody>
                    <a:bodyPr/>
                    <a:lstStyle/>
                    <a:p>
                      <a:r>
                        <a:rPr lang="en-US" sz="2400" dirty="0"/>
                        <a:t>Utilitarian/</a:t>
                      </a:r>
                    </a:p>
                    <a:p>
                      <a:r>
                        <a:rPr lang="en-US" sz="2400" dirty="0"/>
                        <a:t>Instrumentalist</a:t>
                      </a:r>
                    </a:p>
                  </a:txBody>
                  <a:tcPr/>
                </a:tc>
                <a:tc>
                  <a:txBody>
                    <a:bodyPr/>
                    <a:lstStyle/>
                    <a:p>
                      <a:r>
                        <a:rPr lang="en-US" sz="2400" b="1" dirty="0"/>
                        <a:t>Wisdom, Knowledge and Skills</a:t>
                      </a:r>
                      <a:r>
                        <a:rPr lang="en-US" sz="2400" dirty="0"/>
                        <a:t> </a:t>
                      </a:r>
                    </a:p>
                    <a:p>
                      <a:r>
                        <a:rPr lang="en-US" sz="2400" dirty="0"/>
                        <a:t>(for living well)</a:t>
                      </a:r>
                    </a:p>
                  </a:txBody>
                  <a:tcPr/>
                </a:tc>
                <a:extLst>
                  <a:ext uri="{0D108BD9-81ED-4DB2-BD59-A6C34878D82A}">
                    <a16:rowId xmlns:a16="http://schemas.microsoft.com/office/drawing/2014/main" xmlns="" val="10001"/>
                  </a:ext>
                </a:extLst>
              </a:tr>
              <a:tr h="822960">
                <a:tc>
                  <a:txBody>
                    <a:bodyPr/>
                    <a:lstStyle/>
                    <a:p>
                      <a:r>
                        <a:rPr lang="en-US" sz="2400" dirty="0"/>
                        <a:t>Competitive</a:t>
                      </a:r>
                    </a:p>
                  </a:txBody>
                  <a:tcPr/>
                </a:tc>
                <a:tc>
                  <a:txBody>
                    <a:bodyPr/>
                    <a:lstStyle/>
                    <a:p>
                      <a:r>
                        <a:rPr lang="en-US" sz="2400" b="1" dirty="0"/>
                        <a:t>Hope and Aspiration</a:t>
                      </a:r>
                      <a:r>
                        <a:rPr lang="en-US" sz="2400" dirty="0"/>
                        <a:t> </a:t>
                      </a:r>
                    </a:p>
                    <a:p>
                      <a:r>
                        <a:rPr lang="en-US" sz="2400" dirty="0"/>
                        <a:t>(through forgiveness</a:t>
                      </a:r>
                      <a:r>
                        <a:rPr lang="en-US" sz="2400" baseline="0" dirty="0"/>
                        <a:t> and grace)</a:t>
                      </a:r>
                      <a:endParaRPr lang="en-US" sz="2400" dirty="0"/>
                    </a:p>
                  </a:txBody>
                  <a:tcPr/>
                </a:tc>
                <a:extLst>
                  <a:ext uri="{0D108BD9-81ED-4DB2-BD59-A6C34878D82A}">
                    <a16:rowId xmlns:a16="http://schemas.microsoft.com/office/drawing/2014/main" xmlns="" val="10002"/>
                  </a:ext>
                </a:extLst>
              </a:tr>
              <a:tr h="822960">
                <a:tc>
                  <a:txBody>
                    <a:bodyPr/>
                    <a:lstStyle/>
                    <a:p>
                      <a:r>
                        <a:rPr lang="en-US" sz="2400" dirty="0"/>
                        <a:t>Individualistic</a:t>
                      </a:r>
                    </a:p>
                  </a:txBody>
                  <a:tcPr/>
                </a:tc>
                <a:tc>
                  <a:txBody>
                    <a:bodyPr/>
                    <a:lstStyle/>
                    <a:p>
                      <a:r>
                        <a:rPr lang="en-US" sz="2400" b="1" dirty="0"/>
                        <a:t>Community and Living Well Together</a:t>
                      </a:r>
                      <a:r>
                        <a:rPr lang="en-US" sz="2400" baseline="0" dirty="0"/>
                        <a:t> </a:t>
                      </a:r>
                      <a:r>
                        <a:rPr lang="en-US" sz="2400" dirty="0"/>
                        <a:t>(</a:t>
                      </a:r>
                      <a:r>
                        <a:rPr lang="en-US" sz="2400" baseline="0" dirty="0"/>
                        <a:t>created for life together)</a:t>
                      </a:r>
                      <a:endParaRPr lang="en-US" sz="2400" dirty="0"/>
                    </a:p>
                  </a:txBody>
                  <a:tcPr/>
                </a:tc>
                <a:extLst>
                  <a:ext uri="{0D108BD9-81ED-4DB2-BD59-A6C34878D82A}">
                    <a16:rowId xmlns:a16="http://schemas.microsoft.com/office/drawing/2014/main" xmlns="" val="10003"/>
                  </a:ext>
                </a:extLst>
              </a:tr>
              <a:tr h="466090">
                <a:tc>
                  <a:txBody>
                    <a:bodyPr/>
                    <a:lstStyle/>
                    <a:p>
                      <a:r>
                        <a:rPr lang="en-US" sz="2400" dirty="0"/>
                        <a:t>Reductionist</a:t>
                      </a:r>
                    </a:p>
                  </a:txBody>
                  <a:tcPr/>
                </a:tc>
                <a:tc>
                  <a:txBody>
                    <a:bodyPr/>
                    <a:lstStyle/>
                    <a:p>
                      <a:r>
                        <a:rPr lang="en-US" sz="2400" b="1" dirty="0"/>
                        <a:t>Dignity and Respect</a:t>
                      </a:r>
                      <a:r>
                        <a:rPr lang="en-US" sz="2400" baseline="0" dirty="0"/>
                        <a:t> (of every person)</a:t>
                      </a:r>
                      <a:endParaRPr lang="en-US" sz="24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94229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3ED21381-1D9B-481E-931B-9D17AA33B74F}"/>
              </a:ext>
            </a:extLst>
          </p:cNvPr>
          <p:cNvSpPr txBox="1">
            <a:spLocks noChangeArrowheads="1"/>
          </p:cNvSpPr>
          <p:nvPr/>
        </p:nvSpPr>
        <p:spPr bwMode="auto">
          <a:xfrm>
            <a:off x="1630045" y="243813"/>
            <a:ext cx="1828800" cy="697865"/>
          </a:xfrm>
          <a:prstGeom prst="rect">
            <a:avLst/>
          </a:prstGeom>
          <a:solidFill>
            <a:srgbClr val="4A2D72">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Utilitarian/ Instrumentalist</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xmlns="" id="{AA7F39FF-A9F6-43D0-B4B1-D726EDC9B1F0}"/>
              </a:ext>
            </a:extLst>
          </p:cNvPr>
          <p:cNvSpPr txBox="1">
            <a:spLocks noChangeArrowheads="1"/>
          </p:cNvSpPr>
          <p:nvPr/>
        </p:nvSpPr>
        <p:spPr bwMode="auto">
          <a:xfrm>
            <a:off x="1597025" y="1436978"/>
            <a:ext cx="1887855" cy="462280"/>
          </a:xfrm>
          <a:prstGeom prst="rect">
            <a:avLst/>
          </a:prstGeom>
          <a:solidFill>
            <a:srgbClr val="4A2D72">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Competitive</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xmlns="" id="{6650F51B-A6F1-42B9-91AF-3099AC6F2E41}"/>
              </a:ext>
            </a:extLst>
          </p:cNvPr>
          <p:cNvSpPr txBox="1">
            <a:spLocks noChangeArrowheads="1"/>
          </p:cNvSpPr>
          <p:nvPr/>
        </p:nvSpPr>
        <p:spPr bwMode="auto">
          <a:xfrm>
            <a:off x="1614170" y="2560928"/>
            <a:ext cx="1887855" cy="462280"/>
          </a:xfrm>
          <a:prstGeom prst="rect">
            <a:avLst/>
          </a:prstGeom>
          <a:solidFill>
            <a:srgbClr val="4A2D72">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Individualistic</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xmlns="" id="{138C039D-45A1-4B52-8658-F21BDF11482C}"/>
              </a:ext>
            </a:extLst>
          </p:cNvPr>
          <p:cNvSpPr txBox="1">
            <a:spLocks noChangeArrowheads="1"/>
          </p:cNvSpPr>
          <p:nvPr/>
        </p:nvSpPr>
        <p:spPr bwMode="auto">
          <a:xfrm>
            <a:off x="1618615" y="3583913"/>
            <a:ext cx="1887855" cy="462280"/>
          </a:xfrm>
          <a:prstGeom prst="rect">
            <a:avLst/>
          </a:prstGeom>
          <a:solidFill>
            <a:srgbClr val="4A2D72">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Reductionist</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xmlns="" id="{726CA01F-F61F-4C5E-AFCD-4BB602B06618}"/>
              </a:ext>
            </a:extLst>
          </p:cNvPr>
          <p:cNvSpPr txBox="1">
            <a:spLocks noChangeArrowheads="1"/>
          </p:cNvSpPr>
          <p:nvPr/>
        </p:nvSpPr>
        <p:spPr bwMode="auto">
          <a:xfrm>
            <a:off x="5521325" y="66648"/>
            <a:ext cx="2051685" cy="932815"/>
          </a:xfrm>
          <a:prstGeom prst="rect">
            <a:avLst/>
          </a:prstGeom>
          <a:solidFill>
            <a:srgbClr val="973B8E">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Educating for Wisdom, Knowledge and Skills</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xmlns="" id="{B7F560CC-58D2-4DB3-8C93-B6AA2DE89766}"/>
              </a:ext>
            </a:extLst>
          </p:cNvPr>
          <p:cNvSpPr txBox="1">
            <a:spLocks noChangeArrowheads="1"/>
          </p:cNvSpPr>
          <p:nvPr/>
        </p:nvSpPr>
        <p:spPr bwMode="auto">
          <a:xfrm>
            <a:off x="5537200" y="1315693"/>
            <a:ext cx="2094230" cy="697865"/>
          </a:xfrm>
          <a:prstGeom prst="rect">
            <a:avLst/>
          </a:prstGeom>
          <a:solidFill>
            <a:srgbClr val="973B8E">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Educating for Hope and Aspiration</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xmlns="" id="{D2F34CCB-EF0A-4828-A476-C72574A1480E}"/>
              </a:ext>
            </a:extLst>
          </p:cNvPr>
          <p:cNvSpPr txBox="1">
            <a:spLocks noChangeArrowheads="1"/>
          </p:cNvSpPr>
          <p:nvPr/>
        </p:nvSpPr>
        <p:spPr bwMode="auto">
          <a:xfrm>
            <a:off x="5558790" y="2251048"/>
            <a:ext cx="2083435" cy="932815"/>
          </a:xfrm>
          <a:prstGeom prst="rect">
            <a:avLst/>
          </a:prstGeom>
          <a:solidFill>
            <a:srgbClr val="973B8E">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Educating for Community and Living Well Together</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xmlns="" id="{27C9D659-4765-4DB0-A5E4-F14BBEDAC166}"/>
              </a:ext>
            </a:extLst>
          </p:cNvPr>
          <p:cNvSpPr txBox="1">
            <a:spLocks noChangeArrowheads="1"/>
          </p:cNvSpPr>
          <p:nvPr/>
        </p:nvSpPr>
        <p:spPr bwMode="auto">
          <a:xfrm>
            <a:off x="5579745" y="3510888"/>
            <a:ext cx="1972310" cy="697865"/>
          </a:xfrm>
          <a:prstGeom prst="rect">
            <a:avLst/>
          </a:prstGeom>
          <a:solidFill>
            <a:srgbClr val="973B8E">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1400" b="1">
                <a:solidFill>
                  <a:srgbClr val="272727"/>
                </a:solidFill>
                <a:effectLst/>
                <a:latin typeface="Arial" panose="020B0604020202020204" pitchFamily="34" charset="0"/>
                <a:ea typeface="Calibri" panose="020F0502020204030204" pitchFamily="34" charset="0"/>
                <a:cs typeface="Times New Roman" panose="02020603050405020304" pitchFamily="18" charset="0"/>
              </a:rPr>
              <a:t>Educating for Dignity and Respect</a:t>
            </a:r>
            <a:endParaRPr lang="en-GB" sz="1100">
              <a:solidFill>
                <a:srgbClr val="272727"/>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Arrow: Left-Right 12">
            <a:extLst>
              <a:ext uri="{FF2B5EF4-FFF2-40B4-BE49-F238E27FC236}">
                <a16:creationId xmlns:a16="http://schemas.microsoft.com/office/drawing/2014/main" xmlns="" id="{0C2BEF21-0064-4DAE-997B-95017FB983C5}"/>
              </a:ext>
            </a:extLst>
          </p:cNvPr>
          <p:cNvSpPr/>
          <p:nvPr/>
        </p:nvSpPr>
        <p:spPr>
          <a:xfrm>
            <a:off x="3682365" y="327633"/>
            <a:ext cx="1567180" cy="486410"/>
          </a:xfrm>
          <a:prstGeom prst="leftRightArrow">
            <a:avLst/>
          </a:prstGeom>
          <a:gradFill rotWithShape="1">
            <a:gsLst>
              <a:gs pos="0">
                <a:srgbClr val="4A2D72">
                  <a:tint val="100000"/>
                  <a:shade val="100000"/>
                  <a:satMod val="130000"/>
                </a:srgbClr>
              </a:gs>
              <a:gs pos="100000">
                <a:srgbClr val="4A2D72">
                  <a:tint val="50000"/>
                  <a:shade val="100000"/>
                  <a:satMod val="350000"/>
                </a:srgbClr>
              </a:gs>
            </a:gsLst>
            <a:lin ang="16200000" scaled="0"/>
          </a:gradFill>
          <a:ln w="9525" cap="flat" cmpd="sng" algn="ctr">
            <a:solidFill>
              <a:srgbClr val="4A2D7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Arrow: Left-Right 13">
            <a:extLst>
              <a:ext uri="{FF2B5EF4-FFF2-40B4-BE49-F238E27FC236}">
                <a16:creationId xmlns:a16="http://schemas.microsoft.com/office/drawing/2014/main" xmlns="" id="{1B25EDDB-C57C-409D-B3F6-339D53415728}"/>
              </a:ext>
            </a:extLst>
          </p:cNvPr>
          <p:cNvSpPr/>
          <p:nvPr/>
        </p:nvSpPr>
        <p:spPr>
          <a:xfrm>
            <a:off x="3687445" y="1454123"/>
            <a:ext cx="1567180" cy="486410"/>
          </a:xfrm>
          <a:prstGeom prst="leftRightArrow">
            <a:avLst/>
          </a:prstGeom>
          <a:gradFill rotWithShape="1">
            <a:gsLst>
              <a:gs pos="0">
                <a:srgbClr val="4A2D72">
                  <a:tint val="100000"/>
                  <a:shade val="100000"/>
                  <a:satMod val="130000"/>
                </a:srgbClr>
              </a:gs>
              <a:gs pos="100000">
                <a:srgbClr val="4A2D72">
                  <a:tint val="50000"/>
                  <a:shade val="100000"/>
                  <a:satMod val="350000"/>
                </a:srgbClr>
              </a:gs>
            </a:gsLst>
            <a:lin ang="16200000" scaled="0"/>
          </a:gradFill>
          <a:ln w="9525" cap="flat" cmpd="sng" algn="ctr">
            <a:solidFill>
              <a:srgbClr val="4A2D7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Arrow: Left-Right 14">
            <a:extLst>
              <a:ext uri="{FF2B5EF4-FFF2-40B4-BE49-F238E27FC236}">
                <a16:creationId xmlns:a16="http://schemas.microsoft.com/office/drawing/2014/main" xmlns="" id="{596391FE-6B8C-4DAE-BEE6-39516FCD044D}"/>
              </a:ext>
            </a:extLst>
          </p:cNvPr>
          <p:cNvSpPr/>
          <p:nvPr/>
        </p:nvSpPr>
        <p:spPr>
          <a:xfrm>
            <a:off x="3708400" y="2485363"/>
            <a:ext cx="1567180" cy="486410"/>
          </a:xfrm>
          <a:prstGeom prst="leftRightArrow">
            <a:avLst/>
          </a:prstGeom>
          <a:gradFill rotWithShape="1">
            <a:gsLst>
              <a:gs pos="0">
                <a:srgbClr val="4A2D72">
                  <a:tint val="100000"/>
                  <a:shade val="100000"/>
                  <a:satMod val="130000"/>
                </a:srgbClr>
              </a:gs>
              <a:gs pos="100000">
                <a:srgbClr val="4A2D72">
                  <a:tint val="50000"/>
                  <a:shade val="100000"/>
                  <a:satMod val="350000"/>
                </a:srgbClr>
              </a:gs>
            </a:gsLst>
            <a:lin ang="16200000" scaled="0"/>
          </a:gradFill>
          <a:ln w="9525" cap="flat" cmpd="sng" algn="ctr">
            <a:solidFill>
              <a:srgbClr val="4A2D7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Arrow: Left-Right 15">
            <a:extLst>
              <a:ext uri="{FF2B5EF4-FFF2-40B4-BE49-F238E27FC236}">
                <a16:creationId xmlns:a16="http://schemas.microsoft.com/office/drawing/2014/main" xmlns="" id="{0022D194-3664-49E6-BD33-BB63CB49780E}"/>
              </a:ext>
            </a:extLst>
          </p:cNvPr>
          <p:cNvSpPr/>
          <p:nvPr/>
        </p:nvSpPr>
        <p:spPr>
          <a:xfrm>
            <a:off x="3703320" y="3516603"/>
            <a:ext cx="1567180" cy="486410"/>
          </a:xfrm>
          <a:prstGeom prst="leftRightArrow">
            <a:avLst/>
          </a:prstGeom>
          <a:gradFill rotWithShape="1">
            <a:gsLst>
              <a:gs pos="0">
                <a:srgbClr val="4A2D72">
                  <a:tint val="100000"/>
                  <a:shade val="100000"/>
                  <a:satMod val="130000"/>
                </a:srgbClr>
              </a:gs>
              <a:gs pos="100000">
                <a:srgbClr val="4A2D72">
                  <a:tint val="50000"/>
                  <a:shade val="100000"/>
                  <a:satMod val="350000"/>
                </a:srgbClr>
              </a:gs>
            </a:gsLst>
            <a:lin ang="16200000" scaled="0"/>
          </a:gradFill>
          <a:ln w="9525" cap="flat" cmpd="sng" algn="ctr">
            <a:solidFill>
              <a:srgbClr val="4A2D7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76289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22110415"/>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620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B387CA6-A255-408D-B900-D972052EEE44}"/>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C1A4EB68-B10E-47CE-AE3C-889F6F362131}"/>
              </a:ext>
            </a:extLst>
          </p:cNvPr>
          <p:cNvPicPr>
            <a:picLocks noChangeAspect="1"/>
          </p:cNvPicPr>
          <p:nvPr/>
        </p:nvPicPr>
        <p:blipFill>
          <a:blip r:embed="rId2"/>
          <a:stretch>
            <a:fillRect/>
          </a:stretch>
        </p:blipFill>
        <p:spPr>
          <a:xfrm>
            <a:off x="1570495" y="256036"/>
            <a:ext cx="5800861" cy="3778689"/>
          </a:xfrm>
          <a:prstGeom prst="rect">
            <a:avLst/>
          </a:prstGeom>
        </p:spPr>
      </p:pic>
      <p:sp>
        <p:nvSpPr>
          <p:cNvPr id="2" name="TextBox 1">
            <a:extLst>
              <a:ext uri="{FF2B5EF4-FFF2-40B4-BE49-F238E27FC236}">
                <a16:creationId xmlns:a16="http://schemas.microsoft.com/office/drawing/2014/main" xmlns="" id="{A9E8892F-AAC1-4E82-98A7-454B0E3FBD3C}"/>
              </a:ext>
            </a:extLst>
          </p:cNvPr>
          <p:cNvSpPr txBox="1"/>
          <p:nvPr/>
        </p:nvSpPr>
        <p:spPr>
          <a:xfrm>
            <a:off x="1456169" y="4241133"/>
            <a:ext cx="5915187" cy="830997"/>
          </a:xfrm>
          <a:prstGeom prst="rect">
            <a:avLst/>
          </a:prstGeom>
          <a:noFill/>
        </p:spPr>
        <p:txBody>
          <a:bodyPr wrap="square" rtlCol="0">
            <a:spAutoFit/>
          </a:bodyPr>
          <a:lstStyle/>
          <a:p>
            <a:pPr algn="ctr"/>
            <a:r>
              <a:rPr lang="en-GB" sz="2400" dirty="0">
                <a:solidFill>
                  <a:schemeClr val="bg1"/>
                </a:solidFill>
              </a:rPr>
              <a:t>“You cannot swim for new horizons until you have courage to lose sight of the shore”</a:t>
            </a:r>
          </a:p>
        </p:txBody>
      </p:sp>
    </p:spTree>
    <p:extLst>
      <p:ext uri="{BB962C8B-B14F-4D97-AF65-F5344CB8AC3E}">
        <p14:creationId xmlns:p14="http://schemas.microsoft.com/office/powerpoint/2010/main" val="29976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D259DAA-F338-4983-BA12-77603FE11CDB}"/>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Image result for stormy ocean horizon">
            <a:hlinkClick r:id="rId2"/>
            <a:extLst>
              <a:ext uri="{FF2B5EF4-FFF2-40B4-BE49-F238E27FC236}">
                <a16:creationId xmlns:a16="http://schemas.microsoft.com/office/drawing/2014/main" xmlns="" id="{EB70B48E-CFD3-45E9-A0C0-CE0BD9277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15"/>
          <a:stretch/>
        </p:blipFill>
        <p:spPr bwMode="auto">
          <a:xfrm>
            <a:off x="1661428" y="216074"/>
            <a:ext cx="5821144" cy="413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64A41C3-1A2E-471C-A016-0370CBA352FD}"/>
              </a:ext>
            </a:extLst>
          </p:cNvPr>
          <p:cNvSpPr txBox="1"/>
          <p:nvPr/>
        </p:nvSpPr>
        <p:spPr>
          <a:xfrm>
            <a:off x="1567385" y="4312267"/>
            <a:ext cx="5915187" cy="830997"/>
          </a:xfrm>
          <a:prstGeom prst="rect">
            <a:avLst/>
          </a:prstGeom>
          <a:noFill/>
        </p:spPr>
        <p:txBody>
          <a:bodyPr wrap="square" rtlCol="0">
            <a:spAutoFit/>
          </a:bodyPr>
          <a:lstStyle/>
          <a:p>
            <a:pPr algn="ctr"/>
            <a:r>
              <a:rPr lang="en-GB" sz="2400" dirty="0">
                <a:solidFill>
                  <a:schemeClr val="bg1"/>
                </a:solidFill>
              </a:rPr>
              <a:t>What kind of horizon…can you still even see it in the storm?</a:t>
            </a:r>
          </a:p>
        </p:txBody>
      </p:sp>
    </p:spTree>
    <p:extLst>
      <p:ext uri="{BB962C8B-B14F-4D97-AF65-F5344CB8AC3E}">
        <p14:creationId xmlns:p14="http://schemas.microsoft.com/office/powerpoint/2010/main" val="219174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2E5994-82B9-4734-A2D3-980099C43288}"/>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xmlns="" id="{F6DD489D-CDCD-4504-933B-B94949E030DC}"/>
              </a:ext>
            </a:extLst>
          </p:cNvPr>
          <p:cNvPicPr>
            <a:picLocks noChangeAspect="1"/>
          </p:cNvPicPr>
          <p:nvPr/>
        </p:nvPicPr>
        <p:blipFill>
          <a:blip r:embed="rId2"/>
          <a:stretch>
            <a:fillRect/>
          </a:stretch>
        </p:blipFill>
        <p:spPr>
          <a:xfrm>
            <a:off x="1169583" y="186071"/>
            <a:ext cx="7074194" cy="3979234"/>
          </a:xfrm>
          <a:prstGeom prst="rect">
            <a:avLst/>
          </a:prstGeom>
        </p:spPr>
      </p:pic>
      <p:sp>
        <p:nvSpPr>
          <p:cNvPr id="3" name="TextBox 2">
            <a:extLst>
              <a:ext uri="{FF2B5EF4-FFF2-40B4-BE49-F238E27FC236}">
                <a16:creationId xmlns:a16="http://schemas.microsoft.com/office/drawing/2014/main" xmlns="" id="{C8DFBA7C-FE51-4A67-9E99-C2E83A73FD46}"/>
              </a:ext>
            </a:extLst>
          </p:cNvPr>
          <p:cNvSpPr txBox="1"/>
          <p:nvPr/>
        </p:nvSpPr>
        <p:spPr>
          <a:xfrm>
            <a:off x="1456169" y="4241133"/>
            <a:ext cx="5915187" cy="830997"/>
          </a:xfrm>
          <a:prstGeom prst="rect">
            <a:avLst/>
          </a:prstGeom>
          <a:noFill/>
        </p:spPr>
        <p:txBody>
          <a:bodyPr wrap="square" rtlCol="0">
            <a:spAutoFit/>
          </a:bodyPr>
          <a:lstStyle/>
          <a:p>
            <a:pPr algn="ctr"/>
            <a:r>
              <a:rPr lang="en-GB" sz="2400" dirty="0">
                <a:solidFill>
                  <a:schemeClr val="bg1"/>
                </a:solidFill>
              </a:rPr>
              <a:t>“I lift my eyes up to the mountains, where does my help come from?” (Psalm 121.1)</a:t>
            </a:r>
          </a:p>
        </p:txBody>
      </p:sp>
    </p:spTree>
    <p:extLst>
      <p:ext uri="{BB962C8B-B14F-4D97-AF65-F5344CB8AC3E}">
        <p14:creationId xmlns:p14="http://schemas.microsoft.com/office/powerpoint/2010/main" val="84309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9EF4409-7098-47C8-8F69-5BF0E35B4268}"/>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xmlns="" id="{5F8F52AE-D011-4C55-B981-CDBC9A02E8DF}"/>
              </a:ext>
            </a:extLst>
          </p:cNvPr>
          <p:cNvPicPr>
            <a:picLocks noChangeAspect="1"/>
          </p:cNvPicPr>
          <p:nvPr/>
        </p:nvPicPr>
        <p:blipFill>
          <a:blip r:embed="rId2"/>
          <a:stretch>
            <a:fillRect/>
          </a:stretch>
        </p:blipFill>
        <p:spPr>
          <a:xfrm>
            <a:off x="2779971" y="219738"/>
            <a:ext cx="3938477" cy="3938477"/>
          </a:xfrm>
          <a:prstGeom prst="rect">
            <a:avLst/>
          </a:prstGeom>
        </p:spPr>
      </p:pic>
      <p:sp>
        <p:nvSpPr>
          <p:cNvPr id="5" name="TextBox 4">
            <a:extLst>
              <a:ext uri="{FF2B5EF4-FFF2-40B4-BE49-F238E27FC236}">
                <a16:creationId xmlns:a16="http://schemas.microsoft.com/office/drawing/2014/main" xmlns="" id="{0E7D5ADD-66E5-4E9B-98DE-C1FCD92EC4DA}"/>
              </a:ext>
            </a:extLst>
          </p:cNvPr>
          <p:cNvSpPr txBox="1"/>
          <p:nvPr/>
        </p:nvSpPr>
        <p:spPr>
          <a:xfrm>
            <a:off x="1567385" y="4312267"/>
            <a:ext cx="5915187" cy="830997"/>
          </a:xfrm>
          <a:prstGeom prst="rect">
            <a:avLst/>
          </a:prstGeom>
          <a:noFill/>
        </p:spPr>
        <p:txBody>
          <a:bodyPr wrap="square" rtlCol="0">
            <a:spAutoFit/>
          </a:bodyPr>
          <a:lstStyle/>
          <a:p>
            <a:pPr algn="ctr"/>
            <a:r>
              <a:rPr lang="en-GB" sz="2400" dirty="0">
                <a:solidFill>
                  <a:schemeClr val="bg1"/>
                </a:solidFill>
              </a:rPr>
              <a:t>Is hope a flower pushing through the concrete?</a:t>
            </a:r>
          </a:p>
        </p:txBody>
      </p:sp>
    </p:spTree>
    <p:extLst>
      <p:ext uri="{BB962C8B-B14F-4D97-AF65-F5344CB8AC3E}">
        <p14:creationId xmlns:p14="http://schemas.microsoft.com/office/powerpoint/2010/main" val="4250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A3BE0DB-D50D-4A48-88E1-8CBA9B994B43}"/>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xmlns="" id="{26065425-DB1C-4613-BE97-DD84C87F9C4A}"/>
              </a:ext>
            </a:extLst>
          </p:cNvPr>
          <p:cNvPicPr>
            <a:picLocks noChangeAspect="1"/>
          </p:cNvPicPr>
          <p:nvPr/>
        </p:nvPicPr>
        <p:blipFill>
          <a:blip r:embed="rId2"/>
          <a:stretch>
            <a:fillRect/>
          </a:stretch>
        </p:blipFill>
        <p:spPr>
          <a:xfrm>
            <a:off x="2115657" y="512135"/>
            <a:ext cx="5050687" cy="3467100"/>
          </a:xfrm>
          <a:prstGeom prst="rect">
            <a:avLst/>
          </a:prstGeom>
        </p:spPr>
      </p:pic>
      <p:sp>
        <p:nvSpPr>
          <p:cNvPr id="2" name="TextBox 1">
            <a:extLst>
              <a:ext uri="{FF2B5EF4-FFF2-40B4-BE49-F238E27FC236}">
                <a16:creationId xmlns:a16="http://schemas.microsoft.com/office/drawing/2014/main" xmlns="" id="{8013A1C6-D797-4D27-BBA7-224C1F16255A}"/>
              </a:ext>
            </a:extLst>
          </p:cNvPr>
          <p:cNvSpPr txBox="1"/>
          <p:nvPr/>
        </p:nvSpPr>
        <p:spPr>
          <a:xfrm>
            <a:off x="1431010" y="4208914"/>
            <a:ext cx="6752095" cy="830997"/>
          </a:xfrm>
          <a:prstGeom prst="rect">
            <a:avLst/>
          </a:prstGeom>
          <a:noFill/>
        </p:spPr>
        <p:txBody>
          <a:bodyPr wrap="square" rtlCol="0">
            <a:spAutoFit/>
          </a:bodyPr>
          <a:lstStyle/>
          <a:p>
            <a:pPr algn="ctr"/>
            <a:r>
              <a:rPr lang="en-GB" sz="2400" dirty="0">
                <a:solidFill>
                  <a:schemeClr val="bg1"/>
                </a:solidFill>
              </a:rPr>
              <a:t>“In the storm do you shelter from the wind, or build a windmill to harness its power?”</a:t>
            </a:r>
          </a:p>
        </p:txBody>
      </p:sp>
    </p:spTree>
    <p:extLst>
      <p:ext uri="{BB962C8B-B14F-4D97-AF65-F5344CB8AC3E}">
        <p14:creationId xmlns:p14="http://schemas.microsoft.com/office/powerpoint/2010/main" val="268657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2C7DD6C-A2B5-4366-9173-75C950268D55}"/>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xmlns="" id="{84A309FA-3BD8-41D9-B0B8-286BF99D9719}"/>
              </a:ext>
            </a:extLst>
          </p:cNvPr>
          <p:cNvPicPr>
            <a:picLocks noChangeAspect="1"/>
          </p:cNvPicPr>
          <p:nvPr/>
        </p:nvPicPr>
        <p:blipFill>
          <a:blip r:embed="rId2"/>
          <a:stretch>
            <a:fillRect/>
          </a:stretch>
        </p:blipFill>
        <p:spPr>
          <a:xfrm>
            <a:off x="1498168" y="248604"/>
            <a:ext cx="6039173" cy="3995920"/>
          </a:xfrm>
          <a:prstGeom prst="rect">
            <a:avLst/>
          </a:prstGeom>
        </p:spPr>
      </p:pic>
      <p:sp>
        <p:nvSpPr>
          <p:cNvPr id="4" name="TextBox 3">
            <a:extLst>
              <a:ext uri="{FF2B5EF4-FFF2-40B4-BE49-F238E27FC236}">
                <a16:creationId xmlns:a16="http://schemas.microsoft.com/office/drawing/2014/main" xmlns="" id="{A7389738-792A-4167-9268-2EA513BED520}"/>
              </a:ext>
            </a:extLst>
          </p:cNvPr>
          <p:cNvSpPr txBox="1"/>
          <p:nvPr/>
        </p:nvSpPr>
        <p:spPr>
          <a:xfrm>
            <a:off x="1141706" y="4287386"/>
            <a:ext cx="6752095" cy="830997"/>
          </a:xfrm>
          <a:prstGeom prst="rect">
            <a:avLst/>
          </a:prstGeom>
          <a:noFill/>
        </p:spPr>
        <p:txBody>
          <a:bodyPr wrap="square" rtlCol="0">
            <a:spAutoFit/>
          </a:bodyPr>
          <a:lstStyle/>
          <a:p>
            <a:pPr algn="ctr"/>
            <a:r>
              <a:rPr lang="en-GB" sz="2400" dirty="0">
                <a:solidFill>
                  <a:schemeClr val="bg1"/>
                </a:solidFill>
              </a:rPr>
              <a:t>“In the storm do you shelter from the wind, or build a windmill to harness its power?”</a:t>
            </a:r>
          </a:p>
        </p:txBody>
      </p:sp>
    </p:spTree>
    <p:extLst>
      <p:ext uri="{BB962C8B-B14F-4D97-AF65-F5344CB8AC3E}">
        <p14:creationId xmlns:p14="http://schemas.microsoft.com/office/powerpoint/2010/main" val="22976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18222392"/>
              </p:ext>
            </p:extLst>
          </p:nvPr>
        </p:nvGraphicFramePr>
        <p:xfrm>
          <a:off x="531538" y="843064"/>
          <a:ext cx="8201851" cy="3296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xmlns="" id="{2D2ADCD0-D779-4FAA-AC2D-05FA2C9C9289}"/>
              </a:ext>
            </a:extLst>
          </p:cNvPr>
          <p:cNvSpPr txBox="1">
            <a:spLocks/>
          </p:cNvSpPr>
          <p:nvPr/>
        </p:nvSpPr>
        <p:spPr>
          <a:xfrm>
            <a:off x="531537" y="110304"/>
            <a:ext cx="8201852" cy="32966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The Church of England Foundation </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GB" sz="2000" b="1" dirty="0">
                <a:solidFill>
                  <a:schemeClr val="bg2">
                    <a:lumMod val="75000"/>
                  </a:schemeClr>
                </a:solidFill>
                <a:latin typeface="Arial"/>
                <a:cs typeface="Arial"/>
              </a:rPr>
              <a:t>for Educational Leadership’s</a:t>
            </a:r>
            <a:r>
              <a:rPr kumimoji="0" lang="en-GB" sz="2000" b="1" i="0" u="none" strike="noStrike" kern="1200" cap="none" spc="0" normalizeH="0" baseline="0" noProof="0" dirty="0">
                <a:ln>
                  <a:noFill/>
                </a:ln>
                <a:solidFill>
                  <a:schemeClr val="bg2">
                    <a:lumMod val="75000"/>
                  </a:schemeClr>
                </a:solidFill>
                <a:effectLst/>
                <a:uLnTx/>
                <a:uFillTx/>
                <a:latin typeface="Arial"/>
                <a:ea typeface="+mn-ea"/>
                <a:cs typeface="Arial"/>
              </a:rPr>
              <a:t> mission is:</a:t>
            </a:r>
            <a:endParaRPr kumimoji="0" lang="en-US" sz="1800" i="1" u="none" strike="noStrike" kern="1200" cap="none" spc="0" normalizeH="0" baseline="0" noProof="0" dirty="0">
              <a:ln>
                <a:noFill/>
              </a:ln>
              <a:solidFill>
                <a:schemeClr val="bg2">
                  <a:lumMod val="75000"/>
                </a:schemeClr>
              </a:solidFill>
              <a:effectLst/>
              <a:uLnTx/>
              <a:uFillTx/>
              <a:latin typeface="Arial"/>
              <a:ea typeface="+mn-ea"/>
              <a:cs typeface="Arial"/>
            </a:endParaRPr>
          </a:p>
        </p:txBody>
      </p:sp>
    </p:spTree>
    <p:extLst>
      <p:ext uri="{BB962C8B-B14F-4D97-AF65-F5344CB8AC3E}">
        <p14:creationId xmlns:p14="http://schemas.microsoft.com/office/powerpoint/2010/main" val="27183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E0EADD2-D78A-41B8-9357-9BB751C32222}"/>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xmlns="" id="{A73C8BE6-3F30-42DF-865F-BC27A6B10897}"/>
              </a:ext>
            </a:extLst>
          </p:cNvPr>
          <p:cNvPicPr>
            <a:picLocks noChangeAspect="1"/>
          </p:cNvPicPr>
          <p:nvPr/>
        </p:nvPicPr>
        <p:blipFill>
          <a:blip r:embed="rId2"/>
          <a:stretch>
            <a:fillRect/>
          </a:stretch>
        </p:blipFill>
        <p:spPr>
          <a:xfrm>
            <a:off x="2254102" y="365494"/>
            <a:ext cx="5036525" cy="3777394"/>
          </a:xfrm>
          <a:prstGeom prst="rect">
            <a:avLst/>
          </a:prstGeom>
        </p:spPr>
      </p:pic>
      <p:sp>
        <p:nvSpPr>
          <p:cNvPr id="5" name="TextBox 4">
            <a:extLst>
              <a:ext uri="{FF2B5EF4-FFF2-40B4-BE49-F238E27FC236}">
                <a16:creationId xmlns:a16="http://schemas.microsoft.com/office/drawing/2014/main" xmlns="" id="{17A5E880-08C8-4358-A988-06B5E1C77765}"/>
              </a:ext>
            </a:extLst>
          </p:cNvPr>
          <p:cNvSpPr txBox="1"/>
          <p:nvPr/>
        </p:nvSpPr>
        <p:spPr>
          <a:xfrm>
            <a:off x="1322519" y="4232383"/>
            <a:ext cx="6752095" cy="830997"/>
          </a:xfrm>
          <a:prstGeom prst="rect">
            <a:avLst/>
          </a:prstGeom>
          <a:noFill/>
        </p:spPr>
        <p:txBody>
          <a:bodyPr wrap="square" rtlCol="0">
            <a:spAutoFit/>
          </a:bodyPr>
          <a:lstStyle/>
          <a:p>
            <a:pPr algn="ctr"/>
            <a:r>
              <a:rPr lang="en-GB" sz="2400" dirty="0">
                <a:solidFill>
                  <a:schemeClr val="bg1"/>
                </a:solidFill>
              </a:rPr>
              <a:t>“Which summit are you climbing towards…? </a:t>
            </a:r>
          </a:p>
          <a:p>
            <a:pPr algn="ctr"/>
            <a:r>
              <a:rPr lang="en-GB" sz="2400" dirty="0">
                <a:solidFill>
                  <a:schemeClr val="bg1"/>
                </a:solidFill>
              </a:rPr>
              <a:t>What false summits could dash your hope?”</a:t>
            </a:r>
          </a:p>
        </p:txBody>
      </p:sp>
    </p:spTree>
    <p:extLst>
      <p:ext uri="{BB962C8B-B14F-4D97-AF65-F5344CB8AC3E}">
        <p14:creationId xmlns:p14="http://schemas.microsoft.com/office/powerpoint/2010/main" val="61373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1EFB57A-E3B4-4999-911D-FAD84FEA5D9F}"/>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xmlns="" id="{261CBA2F-39D6-4258-8D9E-DEA889A80429}"/>
              </a:ext>
            </a:extLst>
          </p:cNvPr>
          <p:cNvPicPr>
            <a:picLocks noChangeAspect="1"/>
          </p:cNvPicPr>
          <p:nvPr/>
        </p:nvPicPr>
        <p:blipFill>
          <a:blip r:embed="rId2"/>
          <a:stretch>
            <a:fillRect/>
          </a:stretch>
        </p:blipFill>
        <p:spPr>
          <a:xfrm>
            <a:off x="1153816" y="320632"/>
            <a:ext cx="6601768" cy="3977565"/>
          </a:xfrm>
          <a:prstGeom prst="rect">
            <a:avLst/>
          </a:prstGeom>
          <a:effectLst>
            <a:outerShdw blurRad="50800" dist="38100" algn="l" rotWithShape="0">
              <a:prstClr val="black">
                <a:alpha val="40000"/>
              </a:prstClr>
            </a:outerShdw>
            <a:softEdge rad="0"/>
          </a:effectLst>
        </p:spPr>
      </p:pic>
      <p:sp>
        <p:nvSpPr>
          <p:cNvPr id="4" name="TextBox 3">
            <a:extLst>
              <a:ext uri="{FF2B5EF4-FFF2-40B4-BE49-F238E27FC236}">
                <a16:creationId xmlns:a16="http://schemas.microsoft.com/office/drawing/2014/main" xmlns="" id="{C1A08E3E-BCBB-497F-870B-188C210DB793}"/>
              </a:ext>
            </a:extLst>
          </p:cNvPr>
          <p:cNvSpPr txBox="1"/>
          <p:nvPr/>
        </p:nvSpPr>
        <p:spPr>
          <a:xfrm>
            <a:off x="1076528" y="4410633"/>
            <a:ext cx="7111743" cy="523220"/>
          </a:xfrm>
          <a:prstGeom prst="rect">
            <a:avLst/>
          </a:prstGeom>
          <a:noFill/>
        </p:spPr>
        <p:txBody>
          <a:bodyPr wrap="square" rtlCol="0">
            <a:spAutoFit/>
          </a:bodyPr>
          <a:lstStyle/>
          <a:p>
            <a:pPr algn="ctr"/>
            <a:r>
              <a:rPr lang="en-GB" sz="2800" dirty="0">
                <a:solidFill>
                  <a:schemeClr val="bg1"/>
                </a:solidFill>
              </a:rPr>
              <a:t>Still build the cathedral…</a:t>
            </a:r>
          </a:p>
        </p:txBody>
      </p:sp>
    </p:spTree>
    <p:extLst>
      <p:ext uri="{BB962C8B-B14F-4D97-AF65-F5344CB8AC3E}">
        <p14:creationId xmlns:p14="http://schemas.microsoft.com/office/powerpoint/2010/main" val="259345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0D77649-AF42-4D05-980E-1F14DA78A626}"/>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39F3A507-EA6D-4364-B2DA-715D0BB80C62}"/>
              </a:ext>
            </a:extLst>
          </p:cNvPr>
          <p:cNvPicPr>
            <a:picLocks noChangeAspect="1"/>
          </p:cNvPicPr>
          <p:nvPr/>
        </p:nvPicPr>
        <p:blipFill>
          <a:blip r:embed="rId2"/>
          <a:stretch>
            <a:fillRect/>
          </a:stretch>
        </p:blipFill>
        <p:spPr>
          <a:xfrm>
            <a:off x="154983" y="119739"/>
            <a:ext cx="8764731" cy="4865549"/>
          </a:xfrm>
          <a:prstGeom prst="rect">
            <a:avLst/>
          </a:prstGeom>
        </p:spPr>
      </p:pic>
    </p:spTree>
    <p:extLst>
      <p:ext uri="{BB962C8B-B14F-4D97-AF65-F5344CB8AC3E}">
        <p14:creationId xmlns:p14="http://schemas.microsoft.com/office/powerpoint/2010/main" val="336742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59A4C32-03CF-46DE-A8B9-386B54DE1820}"/>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C650800A-CB1E-46F1-8D73-3BC0A33104C4}"/>
              </a:ext>
            </a:extLst>
          </p:cNvPr>
          <p:cNvPicPr>
            <a:picLocks noChangeAspect="1"/>
          </p:cNvPicPr>
          <p:nvPr/>
        </p:nvPicPr>
        <p:blipFill>
          <a:blip r:embed="rId2"/>
          <a:stretch>
            <a:fillRect/>
          </a:stretch>
        </p:blipFill>
        <p:spPr>
          <a:xfrm>
            <a:off x="1616990" y="0"/>
            <a:ext cx="5526760" cy="5143500"/>
          </a:xfrm>
          <a:prstGeom prst="rect">
            <a:avLst/>
          </a:prstGeom>
        </p:spPr>
      </p:pic>
    </p:spTree>
    <p:extLst>
      <p:ext uri="{BB962C8B-B14F-4D97-AF65-F5344CB8AC3E}">
        <p14:creationId xmlns:p14="http://schemas.microsoft.com/office/powerpoint/2010/main" val="199291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B5F5CD5-2EE3-480D-9F5A-EC5BC0C3E393}"/>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C4D0B2C4-D0A4-4678-9A81-E63B79FC738F}"/>
              </a:ext>
            </a:extLst>
          </p:cNvPr>
          <p:cNvPicPr>
            <a:picLocks noChangeAspect="1"/>
          </p:cNvPicPr>
          <p:nvPr/>
        </p:nvPicPr>
        <p:blipFill>
          <a:blip r:embed="rId2"/>
          <a:stretch>
            <a:fillRect/>
          </a:stretch>
        </p:blipFill>
        <p:spPr>
          <a:xfrm>
            <a:off x="1053885" y="249793"/>
            <a:ext cx="6924513" cy="4570179"/>
          </a:xfrm>
          <a:prstGeom prst="rect">
            <a:avLst/>
          </a:prstGeom>
        </p:spPr>
      </p:pic>
    </p:spTree>
    <p:extLst>
      <p:ext uri="{BB962C8B-B14F-4D97-AF65-F5344CB8AC3E}">
        <p14:creationId xmlns:p14="http://schemas.microsoft.com/office/powerpoint/2010/main" val="46697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694A2F-2F7C-4C3C-A3B4-EE44752CF3E1}"/>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E637372E-F0F9-461E-9148-DAEB42B79B6C}"/>
              </a:ext>
            </a:extLst>
          </p:cNvPr>
          <p:cNvPicPr>
            <a:picLocks noChangeAspect="1"/>
          </p:cNvPicPr>
          <p:nvPr/>
        </p:nvPicPr>
        <p:blipFill>
          <a:blip r:embed="rId2"/>
          <a:stretch>
            <a:fillRect/>
          </a:stretch>
        </p:blipFill>
        <p:spPr>
          <a:xfrm>
            <a:off x="1451674" y="185548"/>
            <a:ext cx="6363206" cy="4772404"/>
          </a:xfrm>
          <a:prstGeom prst="rect">
            <a:avLst/>
          </a:prstGeom>
        </p:spPr>
      </p:pic>
    </p:spTree>
    <p:extLst>
      <p:ext uri="{BB962C8B-B14F-4D97-AF65-F5344CB8AC3E}">
        <p14:creationId xmlns:p14="http://schemas.microsoft.com/office/powerpoint/2010/main" val="23488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D6AAC2-C579-45E7-BEC7-FD96A77A7FBB}"/>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CE6EE6A6-14BA-4BBE-8176-FCADF46A7290}"/>
              </a:ext>
            </a:extLst>
          </p:cNvPr>
          <p:cNvPicPr>
            <a:picLocks noChangeAspect="1"/>
          </p:cNvPicPr>
          <p:nvPr/>
        </p:nvPicPr>
        <p:blipFill>
          <a:blip r:embed="rId2"/>
          <a:stretch>
            <a:fillRect/>
          </a:stretch>
        </p:blipFill>
        <p:spPr>
          <a:xfrm>
            <a:off x="1255363" y="133350"/>
            <a:ext cx="6452461" cy="4857104"/>
          </a:xfrm>
          <a:prstGeom prst="rect">
            <a:avLst/>
          </a:prstGeom>
        </p:spPr>
      </p:pic>
    </p:spTree>
    <p:extLst>
      <p:ext uri="{BB962C8B-B14F-4D97-AF65-F5344CB8AC3E}">
        <p14:creationId xmlns:p14="http://schemas.microsoft.com/office/powerpoint/2010/main" val="84630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59234809"/>
              </p:ext>
            </p:extLst>
          </p:nvPr>
        </p:nvGraphicFramePr>
        <p:xfrm>
          <a:off x="-834190"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xmlns="" id="{93B54269-EC0D-4E72-87DC-87DD8E6FE558}"/>
              </a:ext>
            </a:extLst>
          </p:cNvPr>
          <p:cNvPicPr>
            <a:picLocks noChangeAspect="1"/>
          </p:cNvPicPr>
          <p:nvPr/>
        </p:nvPicPr>
        <p:blipFill rotWithShape="1">
          <a:blip r:embed="rId7"/>
          <a:srcRect l="15369" t="17652" r="15285" b="11111"/>
          <a:stretch/>
        </p:blipFill>
        <p:spPr>
          <a:xfrm>
            <a:off x="4740613" y="567172"/>
            <a:ext cx="3617021" cy="2477112"/>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7A172B14-A814-4E79-A59E-371DB4A023E1}"/>
              </a:ext>
            </a:extLst>
          </p:cNvPr>
          <p:cNvPicPr>
            <a:picLocks noChangeAspect="1"/>
          </p:cNvPicPr>
          <p:nvPr/>
        </p:nvPicPr>
        <p:blipFill rotWithShape="1">
          <a:blip r:embed="rId8"/>
          <a:srcRect l="26044" t="12356" r="40249" b="15398"/>
          <a:stretch/>
        </p:blipFill>
        <p:spPr>
          <a:xfrm rot="1052744">
            <a:off x="6816554" y="1500821"/>
            <a:ext cx="1723594" cy="2462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682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697268" y="43986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FC680BB-498A-4DC2-9541-F37FB0A799ED}"/>
              </a:ext>
            </a:extLst>
          </p:cNvPr>
          <p:cNvSpPr txBox="1"/>
          <p:nvPr/>
        </p:nvSpPr>
        <p:spPr>
          <a:xfrm>
            <a:off x="457200" y="490653"/>
            <a:ext cx="4683512" cy="3785652"/>
          </a:xfrm>
          <a:prstGeom prst="rect">
            <a:avLst/>
          </a:prstGeom>
          <a:noFill/>
        </p:spPr>
        <p:txBody>
          <a:bodyPr wrap="square" rtlCol="0">
            <a:spAutoFit/>
          </a:bodyPr>
          <a:lstStyle/>
          <a:p>
            <a:r>
              <a:rPr lang="en-GB" sz="2000" dirty="0"/>
              <a:t>“A Christian understanding of resilience is </a:t>
            </a:r>
            <a:r>
              <a:rPr lang="en-GB" sz="2400" b="1" dirty="0"/>
              <a:t>more than simply bouncing back</a:t>
            </a:r>
            <a:r>
              <a:rPr lang="en-GB" sz="2000" dirty="0"/>
              <a:t>, grit, toughness or ‘</a:t>
            </a:r>
            <a:r>
              <a:rPr lang="en-GB" sz="2000" dirty="0" err="1"/>
              <a:t>stickability</a:t>
            </a:r>
            <a:r>
              <a:rPr lang="en-GB" sz="2000" dirty="0"/>
              <a:t>’. In our most challenging or painful times, </a:t>
            </a:r>
            <a:r>
              <a:rPr lang="en-GB" sz="2800" b="1" dirty="0"/>
              <a:t>God is at work </a:t>
            </a:r>
            <a:r>
              <a:rPr lang="en-GB" sz="2000" dirty="0"/>
              <a:t>in us, both as individuals and teams – guiding, strengthening, refining and re-focusing us – as his Holy Spirit helps us to build our </a:t>
            </a:r>
            <a:r>
              <a:rPr lang="en-GB" sz="2400" b="1" dirty="0"/>
              <a:t>character, </a:t>
            </a:r>
            <a:r>
              <a:rPr lang="en-GB" sz="2000" dirty="0"/>
              <a:t>be filled with hope and to thus </a:t>
            </a:r>
            <a:r>
              <a:rPr lang="en-GB" sz="2800" b="1" dirty="0"/>
              <a:t>bounce back stronger</a:t>
            </a:r>
            <a:r>
              <a:rPr lang="en-GB" sz="2000" dirty="0"/>
              <a:t>.”</a:t>
            </a:r>
          </a:p>
        </p:txBody>
      </p:sp>
      <p:pic>
        <p:nvPicPr>
          <p:cNvPr id="6146" name="Picture 2" descr="http://jamesalansturtevant.com/wp-content/uploads/2017/02/bouncing-balls-colouring-pages-2lEdrY-clipart.gif">
            <a:extLst>
              <a:ext uri="{FF2B5EF4-FFF2-40B4-BE49-F238E27FC236}">
                <a16:creationId xmlns:a16="http://schemas.microsoft.com/office/drawing/2014/main" xmlns="" id="{93409BE1-724D-4C11-B159-8C15117BC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761" y="1001101"/>
            <a:ext cx="2939741" cy="27647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F4358718-C4CF-4211-8991-F9E67141FD8D}"/>
              </a:ext>
            </a:extLst>
          </p:cNvPr>
          <p:cNvSpPr/>
          <p:nvPr/>
        </p:nvSpPr>
        <p:spPr>
          <a:xfrm>
            <a:off x="5586761" y="635620"/>
            <a:ext cx="1304693" cy="1572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19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674D66E-CF37-4993-96F6-5AC140D77E65}"/>
              </a:ext>
            </a:extLst>
          </p:cNvPr>
          <p:cNvSpPr/>
          <p:nvPr/>
        </p:nvSpPr>
        <p:spPr>
          <a:xfrm>
            <a:off x="278296" y="0"/>
            <a:ext cx="8865704" cy="4174476"/>
          </a:xfrm>
          <a:prstGeom prst="rect">
            <a:avLst/>
          </a:prstGeom>
          <a:solidFill>
            <a:schemeClr val="bg1"/>
          </a:solidFill>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Called: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3200" b="1" dirty="0">
                <a:latin typeface="Arial" panose="020B0604020202020204" pitchFamily="34" charset="0"/>
                <a:ea typeface="Calibri" panose="020F0502020204030204" pitchFamily="34" charset="0"/>
                <a:cs typeface="Arial" panose="020B0604020202020204" pitchFamily="34" charset="0"/>
              </a:rPr>
              <a:t>personal vocation</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2400" b="1" dirty="0">
                <a:latin typeface="Arial" panose="020B0604020202020204" pitchFamily="34" charset="0"/>
                <a:ea typeface="Calibri" panose="020F0502020204030204" pitchFamily="34" charset="0"/>
                <a:cs typeface="Arial" panose="020B0604020202020204" pitchFamily="34" charset="0"/>
              </a:rPr>
              <a:t>words, actions and decision making</a:t>
            </a:r>
            <a:r>
              <a:rPr lang="en-GB" dirty="0">
                <a:latin typeface="Arial" panose="020B0604020202020204" pitchFamily="34" charset="0"/>
                <a:ea typeface="Calibri" panose="020F0502020204030204" pitchFamily="34" charset="0"/>
                <a:cs typeface="Arial" panose="020B0604020202020204" pitchFamily="34" charset="0"/>
              </a:rPr>
              <a:t>, exemplifying a strong moral purpose, </a:t>
            </a:r>
            <a:r>
              <a:rPr lang="en-GB" sz="3200" b="1" dirty="0">
                <a:latin typeface="Arial" panose="020B0604020202020204" pitchFamily="34" charset="0"/>
                <a:ea typeface="Calibri" panose="020F0502020204030204" pitchFamily="34" charset="0"/>
                <a:cs typeface="Arial" panose="020B0604020202020204" pitchFamily="34" charset="0"/>
              </a:rPr>
              <a:t>confident vision</a:t>
            </a:r>
            <a:r>
              <a:rPr lang="en-GB" sz="2400" b="1" dirty="0">
                <a:latin typeface="Arial" panose="020B0604020202020204" pitchFamily="34" charset="0"/>
                <a:ea typeface="Calibri" panose="020F0502020204030204" pitchFamily="34" charset="0"/>
                <a:cs typeface="Arial" panose="020B0604020202020204" pitchFamily="34" charset="0"/>
              </a:rPr>
              <a:t>,</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and </a:t>
            </a:r>
            <a:r>
              <a:rPr lang="en-GB" b="1" dirty="0">
                <a:latin typeface="Arial" panose="020B0604020202020204" pitchFamily="34" charset="0"/>
                <a:ea typeface="Calibri" panose="020F0502020204030204" pitchFamily="34" charset="0"/>
                <a:cs typeface="Arial" panose="020B0604020202020204" pitchFamily="34" charset="0"/>
              </a:rPr>
              <a:t>ambitious trajectory</a:t>
            </a:r>
            <a:r>
              <a:rPr lang="en-GB" dirty="0">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2400" b="1" dirty="0">
                <a:latin typeface="Arial" panose="020B0604020202020204" pitchFamily="34" charset="0"/>
                <a:ea typeface="Calibri" panose="020F0502020204030204" pitchFamily="34" charset="0"/>
                <a:cs typeface="Arial" panose="020B0604020202020204" pitchFamily="34" charset="0"/>
              </a:rPr>
              <a:t>developing faith</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3200" b="1" dirty="0">
                <a:latin typeface="Arial" panose="020B0604020202020204" pitchFamily="34" charset="0"/>
                <a:ea typeface="Calibri" panose="020F0502020204030204" pitchFamily="34" charset="0"/>
                <a:cs typeface="Arial" panose="020B0604020202020204" pitchFamily="34" charset="0"/>
              </a:rPr>
              <a:t>deep sense of resilience</a:t>
            </a:r>
            <a:r>
              <a:rPr lang="en-GB" sz="32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952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367D813-0F27-4E0D-A943-209E89DCAE2E}"/>
              </a:ext>
            </a:extLst>
          </p:cNvPr>
          <p:cNvSpPr/>
          <p:nvPr/>
        </p:nvSpPr>
        <p:spPr>
          <a:xfrm>
            <a:off x="1" y="1"/>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2" name="Picture 4" descr="Image result for brene brown wholehearted">
            <a:extLst>
              <a:ext uri="{FF2B5EF4-FFF2-40B4-BE49-F238E27FC236}">
                <a16:creationId xmlns:a16="http://schemas.microsoft.com/office/drawing/2014/main" xmlns="" id="{4841FE19-C003-4AFD-B710-8113D11C5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27" b="2655"/>
          <a:stretch/>
        </p:blipFill>
        <p:spPr bwMode="auto">
          <a:xfrm>
            <a:off x="425894" y="117619"/>
            <a:ext cx="4581003" cy="49082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56B6500-633C-4CC7-8F8B-F095AF775B76}"/>
              </a:ext>
            </a:extLst>
          </p:cNvPr>
          <p:cNvSpPr txBox="1"/>
          <p:nvPr/>
        </p:nvSpPr>
        <p:spPr>
          <a:xfrm>
            <a:off x="7022076" y="2824269"/>
            <a:ext cx="1951463" cy="1815882"/>
          </a:xfrm>
          <a:prstGeom prst="rect">
            <a:avLst/>
          </a:prstGeom>
          <a:noFill/>
        </p:spPr>
        <p:txBody>
          <a:bodyPr wrap="square" rtlCol="0">
            <a:spAutoFit/>
          </a:bodyPr>
          <a:lstStyle/>
          <a:p>
            <a:pPr algn="r"/>
            <a:r>
              <a:rPr lang="en-GB" sz="2800" dirty="0" err="1">
                <a:solidFill>
                  <a:schemeClr val="bg1"/>
                </a:solidFill>
              </a:rPr>
              <a:t>Brene</a:t>
            </a:r>
            <a:r>
              <a:rPr lang="en-GB" sz="2800" dirty="0">
                <a:solidFill>
                  <a:schemeClr val="bg1"/>
                </a:solidFill>
              </a:rPr>
              <a:t> Brown, ‘Daring Greatly’</a:t>
            </a:r>
          </a:p>
        </p:txBody>
      </p:sp>
      <p:pic>
        <p:nvPicPr>
          <p:cNvPr id="2054" name="Picture 6" descr="Image result for brene brown daring greatly">
            <a:extLst>
              <a:ext uri="{FF2B5EF4-FFF2-40B4-BE49-F238E27FC236}">
                <a16:creationId xmlns:a16="http://schemas.microsoft.com/office/drawing/2014/main" xmlns="" id="{1BD22F5F-FB2C-41A7-8954-167A24848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3192">
            <a:off x="6086823" y="507408"/>
            <a:ext cx="1857639" cy="285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6023713" cy="4031873"/>
          </a:xfrm>
          <a:prstGeom prst="rect">
            <a:avLst/>
          </a:prstGeom>
          <a:noFill/>
        </p:spPr>
        <p:txBody>
          <a:bodyPr wrap="square" rtlCol="0">
            <a:spAutoFit/>
          </a:bodyPr>
          <a:lstStyle/>
          <a:p>
            <a:r>
              <a:rPr lang="en-GB" sz="2800" b="1" dirty="0">
                <a:solidFill>
                  <a:schemeClr val="bg2"/>
                </a:solidFill>
              </a:rPr>
              <a:t>And when we struggle…</a:t>
            </a:r>
          </a:p>
          <a:p>
            <a:endParaRPr lang="en-GB" sz="2800" b="1" dirty="0"/>
          </a:p>
          <a:p>
            <a:r>
              <a:rPr lang="en-GB" sz="2200" b="1" dirty="0"/>
              <a:t>Richard Rohr, ‘Falling Upward’ (2012)</a:t>
            </a:r>
          </a:p>
          <a:p>
            <a:r>
              <a:rPr lang="en-GB" sz="2200" dirty="0"/>
              <a:t>“The human ego prefers anything, just about anything, to failing…It is not that suffering or failure </a:t>
            </a:r>
            <a:r>
              <a:rPr lang="en-GB" sz="2200" i="1" dirty="0"/>
              <a:t>might </a:t>
            </a:r>
            <a:r>
              <a:rPr lang="en-GB" sz="2200" dirty="0"/>
              <a:t> happen, or that it will only happen to you if you are bad (which is what religious people often think), or that it will happen to the unfortunate, or to a few in other places, or that you can somehow by cleverness or righteousness avoid it. No, it </a:t>
            </a:r>
            <a:r>
              <a:rPr lang="en-GB" sz="2200" i="1" dirty="0"/>
              <a:t>will</a:t>
            </a:r>
            <a:r>
              <a:rPr lang="en-GB" sz="2200" dirty="0"/>
              <a:t> happen, and to you…!” </a:t>
            </a:r>
          </a:p>
        </p:txBody>
      </p:sp>
      <p:pic>
        <p:nvPicPr>
          <p:cNvPr id="9218" name="Picture 2" descr="Image result for richard rohr falling upward">
            <a:extLst>
              <a:ext uri="{FF2B5EF4-FFF2-40B4-BE49-F238E27FC236}">
                <a16:creationId xmlns:a16="http://schemas.microsoft.com/office/drawing/2014/main" xmlns="" id="{74B2FAB3-C7D4-4F1E-92D0-F484B4039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004">
            <a:off x="6555210" y="662176"/>
            <a:ext cx="2184522" cy="29621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2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6023713" cy="4308872"/>
          </a:xfrm>
          <a:prstGeom prst="rect">
            <a:avLst/>
          </a:prstGeom>
          <a:noFill/>
        </p:spPr>
        <p:txBody>
          <a:bodyPr wrap="square" rtlCol="0">
            <a:spAutoFit/>
          </a:bodyPr>
          <a:lstStyle/>
          <a:p>
            <a:r>
              <a:rPr lang="en-GB" sz="2800" b="1" dirty="0">
                <a:solidFill>
                  <a:schemeClr val="bg2"/>
                </a:solidFill>
              </a:rPr>
              <a:t>And when we struggle… </a:t>
            </a:r>
          </a:p>
          <a:p>
            <a:endParaRPr lang="en-GB" sz="2800" b="1" dirty="0"/>
          </a:p>
          <a:p>
            <a:r>
              <a:rPr lang="en-GB" sz="2400" b="1" dirty="0"/>
              <a:t>Richard Rohr, ‘Falling Upward’ (2012)</a:t>
            </a:r>
            <a:endParaRPr lang="en-GB" sz="2200" b="1" dirty="0"/>
          </a:p>
          <a:p>
            <a:r>
              <a:rPr lang="en-GB" sz="2200" dirty="0"/>
              <a:t>“…Losing, failing, falling, sin and the suffering that comes from those experiences – all of this is a necessary and even good part of the human journey…</a:t>
            </a:r>
          </a:p>
          <a:p>
            <a:endParaRPr lang="en-GB" sz="2200" dirty="0"/>
          </a:p>
          <a:p>
            <a:r>
              <a:rPr lang="en-GB" sz="2200" dirty="0"/>
              <a:t>It takes a foundational trust to fall or to fail – and not fall apart. Faith alone holds you while you stand waiting and hoping and trusting.”</a:t>
            </a:r>
          </a:p>
          <a:p>
            <a:endParaRPr lang="en-GB" dirty="0"/>
          </a:p>
        </p:txBody>
      </p:sp>
      <p:pic>
        <p:nvPicPr>
          <p:cNvPr id="4" name="Picture 2" descr="Image result for richard rohr falling upward">
            <a:extLst>
              <a:ext uri="{FF2B5EF4-FFF2-40B4-BE49-F238E27FC236}">
                <a16:creationId xmlns:a16="http://schemas.microsoft.com/office/drawing/2014/main" xmlns="" id="{D2A15F13-33A1-4EF7-8205-DB10D18AB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004">
            <a:off x="6555210" y="662176"/>
            <a:ext cx="2184522" cy="29621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024F34-4EDE-440C-BB58-8FE76FCDE52E}"/>
              </a:ext>
            </a:extLst>
          </p:cNvPr>
          <p:cNvSpPr txBox="1"/>
          <p:nvPr/>
        </p:nvSpPr>
        <p:spPr>
          <a:xfrm>
            <a:off x="479503" y="156116"/>
            <a:ext cx="8285356" cy="5139869"/>
          </a:xfrm>
          <a:prstGeom prst="rect">
            <a:avLst/>
          </a:prstGeom>
          <a:noFill/>
        </p:spPr>
        <p:txBody>
          <a:bodyPr wrap="square" rtlCol="0">
            <a:spAutoFit/>
          </a:bodyPr>
          <a:lstStyle/>
          <a:p>
            <a:endParaRPr lang="en-GB" sz="3200" b="1" dirty="0"/>
          </a:p>
          <a:p>
            <a:endParaRPr lang="en-GB" sz="2000" dirty="0"/>
          </a:p>
          <a:p>
            <a:pPr algn="ctr"/>
            <a:r>
              <a:rPr lang="en-GB" sz="2400" dirty="0"/>
              <a:t>“And we boast in the hope of the glory of God. Not only so, but we also glory in our sufferings, because we know that suffering produces </a:t>
            </a:r>
            <a:r>
              <a:rPr lang="en-GB" sz="3200" b="1" dirty="0"/>
              <a:t>perseverance</a:t>
            </a:r>
            <a:r>
              <a:rPr lang="en-GB" sz="2400" b="1" dirty="0"/>
              <a:t>; </a:t>
            </a:r>
          </a:p>
          <a:p>
            <a:pPr algn="ctr"/>
            <a:r>
              <a:rPr lang="en-GB" sz="3200" b="1" dirty="0"/>
              <a:t>perseverance</a:t>
            </a:r>
            <a:r>
              <a:rPr lang="en-GB" sz="2400" dirty="0"/>
              <a:t>, character; and character, hope. And hope does not put us to shame, because God’s love has been poured out into our hearts through the Holy Spirit, who has been given to us.”</a:t>
            </a:r>
          </a:p>
          <a:p>
            <a:pPr algn="ctr"/>
            <a:endParaRPr lang="en-GB" sz="800" dirty="0"/>
          </a:p>
          <a:p>
            <a:pPr algn="ctr"/>
            <a:r>
              <a:rPr lang="en-GB" sz="2400" dirty="0"/>
              <a:t>(Romans 5.2-5)</a:t>
            </a:r>
          </a:p>
          <a:p>
            <a:endParaRPr lang="en-GB" sz="2000" dirty="0"/>
          </a:p>
          <a:p>
            <a:endParaRPr lang="en-GB" sz="2000" dirty="0"/>
          </a:p>
          <a:p>
            <a:endParaRPr lang="en-GB" sz="2000" dirty="0"/>
          </a:p>
        </p:txBody>
      </p:sp>
    </p:spTree>
    <p:extLst>
      <p:ext uri="{BB962C8B-B14F-4D97-AF65-F5344CB8AC3E}">
        <p14:creationId xmlns:p14="http://schemas.microsoft.com/office/powerpoint/2010/main" val="333651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5024F34-4EDE-440C-BB58-8FE76FCDE52E}"/>
              </a:ext>
            </a:extLst>
          </p:cNvPr>
          <p:cNvSpPr txBox="1"/>
          <p:nvPr/>
        </p:nvSpPr>
        <p:spPr>
          <a:xfrm>
            <a:off x="479503" y="156116"/>
            <a:ext cx="8285356" cy="2185214"/>
          </a:xfrm>
          <a:prstGeom prst="rect">
            <a:avLst/>
          </a:prstGeom>
          <a:noFill/>
        </p:spPr>
        <p:txBody>
          <a:bodyPr wrap="square" rtlCol="0">
            <a:spAutoFit/>
          </a:bodyPr>
          <a:lstStyle/>
          <a:p>
            <a:r>
              <a:rPr lang="en-GB" sz="3200" b="1" dirty="0"/>
              <a:t>Resilience in Staff: Theology</a:t>
            </a:r>
          </a:p>
          <a:p>
            <a:endParaRPr lang="en-GB" sz="2000" dirty="0"/>
          </a:p>
          <a:p>
            <a:endParaRPr lang="en-GB" sz="2400" dirty="0"/>
          </a:p>
          <a:p>
            <a:endParaRPr lang="en-GB" sz="2000" dirty="0"/>
          </a:p>
          <a:p>
            <a:endParaRPr lang="en-GB" sz="2000" dirty="0"/>
          </a:p>
          <a:p>
            <a:endParaRPr lang="en-GB" sz="2000" dirty="0"/>
          </a:p>
        </p:txBody>
      </p:sp>
      <p:sp>
        <p:nvSpPr>
          <p:cNvPr id="4" name="TextBox 3">
            <a:extLst>
              <a:ext uri="{FF2B5EF4-FFF2-40B4-BE49-F238E27FC236}">
                <a16:creationId xmlns:a16="http://schemas.microsoft.com/office/drawing/2014/main" xmlns="" id="{2B6BD08B-B28B-4B49-9C77-B7F2403E033B}"/>
              </a:ext>
            </a:extLst>
          </p:cNvPr>
          <p:cNvSpPr txBox="1"/>
          <p:nvPr/>
        </p:nvSpPr>
        <p:spPr>
          <a:xfrm>
            <a:off x="245327" y="1572108"/>
            <a:ext cx="2888166" cy="707886"/>
          </a:xfrm>
          <a:prstGeom prst="rect">
            <a:avLst/>
          </a:prstGeom>
          <a:solidFill>
            <a:schemeClr val="bg2">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err="1"/>
              <a:t>Hypomonen</a:t>
            </a:r>
            <a:endParaRPr lang="en-GB" b="1" dirty="0"/>
          </a:p>
        </p:txBody>
      </p:sp>
      <p:sp>
        <p:nvSpPr>
          <p:cNvPr id="5" name="TextBox 4">
            <a:extLst>
              <a:ext uri="{FF2B5EF4-FFF2-40B4-BE49-F238E27FC236}">
                <a16:creationId xmlns:a16="http://schemas.microsoft.com/office/drawing/2014/main" xmlns="" id="{C24CC1B1-C178-4A9E-A4A5-794327098605}"/>
              </a:ext>
            </a:extLst>
          </p:cNvPr>
          <p:cNvSpPr txBox="1"/>
          <p:nvPr/>
        </p:nvSpPr>
        <p:spPr>
          <a:xfrm>
            <a:off x="5497551" y="956555"/>
            <a:ext cx="3412273" cy="1938992"/>
          </a:xfrm>
          <a:prstGeom prst="rect">
            <a:avLst/>
          </a:prstGeom>
          <a:solidFill>
            <a:schemeClr val="bg2">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a:t>Perseverance</a:t>
            </a:r>
          </a:p>
          <a:p>
            <a:pPr algn="ctr"/>
            <a:r>
              <a:rPr lang="en-GB" sz="4000" b="1" dirty="0"/>
              <a:t>Endurance</a:t>
            </a:r>
          </a:p>
          <a:p>
            <a:pPr algn="ctr"/>
            <a:r>
              <a:rPr lang="en-GB" sz="4000" b="1" dirty="0"/>
              <a:t>Patience</a:t>
            </a:r>
            <a:endParaRPr lang="en-GB" b="1" dirty="0"/>
          </a:p>
        </p:txBody>
      </p:sp>
      <p:sp>
        <p:nvSpPr>
          <p:cNvPr id="6" name="Arrow: Left-Right 5">
            <a:extLst>
              <a:ext uri="{FF2B5EF4-FFF2-40B4-BE49-F238E27FC236}">
                <a16:creationId xmlns:a16="http://schemas.microsoft.com/office/drawing/2014/main" xmlns="" id="{138DD80A-2310-4CBA-A07E-F22035932DCD}"/>
              </a:ext>
            </a:extLst>
          </p:cNvPr>
          <p:cNvSpPr/>
          <p:nvPr/>
        </p:nvSpPr>
        <p:spPr>
          <a:xfrm>
            <a:off x="3367669" y="1563636"/>
            <a:ext cx="1996068" cy="72483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xmlns="" id="{379F7967-B02A-4319-8454-97687F7117CF}"/>
              </a:ext>
            </a:extLst>
          </p:cNvPr>
          <p:cNvSpPr txBox="1"/>
          <p:nvPr/>
        </p:nvSpPr>
        <p:spPr>
          <a:xfrm>
            <a:off x="825190" y="3233854"/>
            <a:ext cx="6902605" cy="830997"/>
          </a:xfrm>
          <a:prstGeom prst="rect">
            <a:avLst/>
          </a:prstGeom>
          <a:noFill/>
        </p:spPr>
        <p:txBody>
          <a:bodyPr wrap="square" rtlCol="0">
            <a:spAutoFit/>
          </a:bodyPr>
          <a:lstStyle/>
          <a:p>
            <a:pPr algn="ctr"/>
            <a:r>
              <a:rPr lang="en-GB" sz="2400" dirty="0"/>
              <a:t>Translation = ‘</a:t>
            </a:r>
            <a:r>
              <a:rPr lang="en-GB" sz="2400" i="1" dirty="0"/>
              <a:t>to stay under, to remain in place, to get through</a:t>
            </a:r>
            <a:r>
              <a:rPr lang="en-GB" sz="2400" dirty="0"/>
              <a:t>’</a:t>
            </a:r>
          </a:p>
        </p:txBody>
      </p:sp>
    </p:spTree>
    <p:extLst>
      <p:ext uri="{BB962C8B-B14F-4D97-AF65-F5344CB8AC3E}">
        <p14:creationId xmlns:p14="http://schemas.microsoft.com/office/powerpoint/2010/main" val="84477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uel Gauge Clip Art">
            <a:extLst>
              <a:ext uri="{FF2B5EF4-FFF2-40B4-BE49-F238E27FC236}">
                <a16:creationId xmlns:a16="http://schemas.microsoft.com/office/drawing/2014/main" xmlns="" id="{47FA2C0F-296A-402B-9B3F-A3A57C56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322" y="167507"/>
            <a:ext cx="1027827" cy="18354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2D6B9EB-4B80-4CC9-8768-BAAD06ACA9DB}"/>
              </a:ext>
            </a:extLst>
          </p:cNvPr>
          <p:cNvSpPr txBox="1"/>
          <p:nvPr/>
        </p:nvSpPr>
        <p:spPr>
          <a:xfrm>
            <a:off x="6088566" y="2990748"/>
            <a:ext cx="3055434" cy="1200329"/>
          </a:xfrm>
          <a:prstGeom prst="rect">
            <a:avLst/>
          </a:prstGeom>
          <a:noFill/>
        </p:spPr>
        <p:txBody>
          <a:bodyPr wrap="square" rtlCol="0">
            <a:spAutoFit/>
          </a:bodyPr>
          <a:lstStyle/>
          <a:p>
            <a:pPr algn="r"/>
            <a:r>
              <a:rPr lang="en-GB" b="1" dirty="0"/>
              <a:t>Sustaining Momentum and Building Teams – </a:t>
            </a:r>
          </a:p>
          <a:p>
            <a:pPr algn="r"/>
            <a:r>
              <a:rPr lang="en-GB" b="1" dirty="0"/>
              <a:t>Fuel Gauge model  </a:t>
            </a:r>
          </a:p>
          <a:p>
            <a:pPr algn="r"/>
            <a:r>
              <a:rPr lang="en-GB" b="1" dirty="0"/>
              <a:t>Bishop Paul Williams</a:t>
            </a:r>
          </a:p>
        </p:txBody>
      </p:sp>
      <p:pic>
        <p:nvPicPr>
          <p:cNvPr id="4" name="Picture 2" descr="Fuel Gauge Clip Art">
            <a:extLst>
              <a:ext uri="{FF2B5EF4-FFF2-40B4-BE49-F238E27FC236}">
                <a16:creationId xmlns:a16="http://schemas.microsoft.com/office/drawing/2014/main" xmlns="" id="{B4EF44D8-81EF-4AB2-94CF-5C2D1E4EB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322" y="2034058"/>
            <a:ext cx="1027827" cy="1835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uel Gauge Clip Art">
            <a:extLst>
              <a:ext uri="{FF2B5EF4-FFF2-40B4-BE49-F238E27FC236}">
                <a16:creationId xmlns:a16="http://schemas.microsoft.com/office/drawing/2014/main" xmlns="" id="{BDC4644F-3B1E-4E57-9BE4-BC409A92E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66" y="167507"/>
            <a:ext cx="1027827" cy="1835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uel Gauge Clip Art">
            <a:extLst>
              <a:ext uri="{FF2B5EF4-FFF2-40B4-BE49-F238E27FC236}">
                <a16:creationId xmlns:a16="http://schemas.microsoft.com/office/drawing/2014/main" xmlns="" id="{11013C5E-A273-47DC-813B-F6967CFA6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66" y="2034058"/>
            <a:ext cx="1027827" cy="1835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F422CDA-5A1C-4E5A-8ABE-1A2290C38F74}"/>
              </a:ext>
            </a:extLst>
          </p:cNvPr>
          <p:cNvSpPr txBox="1"/>
          <p:nvPr/>
        </p:nvSpPr>
        <p:spPr>
          <a:xfrm>
            <a:off x="51138" y="780586"/>
            <a:ext cx="1349298" cy="523220"/>
          </a:xfrm>
          <a:prstGeom prst="rect">
            <a:avLst/>
          </a:prstGeom>
          <a:noFill/>
        </p:spPr>
        <p:txBody>
          <a:bodyPr wrap="square" rtlCol="0">
            <a:spAutoFit/>
          </a:bodyPr>
          <a:lstStyle/>
          <a:p>
            <a:pPr algn="ctr"/>
            <a:r>
              <a:rPr lang="en-GB" sz="2800" b="1" dirty="0"/>
              <a:t>Vision</a:t>
            </a:r>
          </a:p>
        </p:txBody>
      </p:sp>
      <p:sp>
        <p:nvSpPr>
          <p:cNvPr id="8" name="TextBox 7">
            <a:extLst>
              <a:ext uri="{FF2B5EF4-FFF2-40B4-BE49-F238E27FC236}">
                <a16:creationId xmlns:a16="http://schemas.microsoft.com/office/drawing/2014/main" xmlns="" id="{04066E7F-91AD-4E7C-8C12-CC4E4044B06E}"/>
              </a:ext>
            </a:extLst>
          </p:cNvPr>
          <p:cNvSpPr txBox="1"/>
          <p:nvPr/>
        </p:nvSpPr>
        <p:spPr>
          <a:xfrm>
            <a:off x="3189248" y="780586"/>
            <a:ext cx="1349298" cy="523220"/>
          </a:xfrm>
          <a:prstGeom prst="rect">
            <a:avLst/>
          </a:prstGeom>
          <a:noFill/>
        </p:spPr>
        <p:txBody>
          <a:bodyPr wrap="square" rtlCol="0">
            <a:spAutoFit/>
          </a:bodyPr>
          <a:lstStyle/>
          <a:p>
            <a:pPr algn="ctr"/>
            <a:r>
              <a:rPr lang="en-GB" sz="2800" b="1" dirty="0"/>
              <a:t>Trust</a:t>
            </a:r>
          </a:p>
        </p:txBody>
      </p:sp>
      <p:sp>
        <p:nvSpPr>
          <p:cNvPr id="9" name="TextBox 8">
            <a:extLst>
              <a:ext uri="{FF2B5EF4-FFF2-40B4-BE49-F238E27FC236}">
                <a16:creationId xmlns:a16="http://schemas.microsoft.com/office/drawing/2014/main" xmlns="" id="{7054F942-A37D-47B3-A5E0-652552C5476E}"/>
              </a:ext>
            </a:extLst>
          </p:cNvPr>
          <p:cNvSpPr txBox="1"/>
          <p:nvPr/>
        </p:nvSpPr>
        <p:spPr>
          <a:xfrm>
            <a:off x="3189248" y="2690155"/>
            <a:ext cx="1349298" cy="523220"/>
          </a:xfrm>
          <a:prstGeom prst="rect">
            <a:avLst/>
          </a:prstGeom>
          <a:noFill/>
        </p:spPr>
        <p:txBody>
          <a:bodyPr wrap="square" rtlCol="0">
            <a:spAutoFit/>
          </a:bodyPr>
          <a:lstStyle/>
          <a:p>
            <a:pPr algn="ctr"/>
            <a:r>
              <a:rPr lang="en-GB" sz="2800" b="1" dirty="0"/>
              <a:t>Joy</a:t>
            </a:r>
          </a:p>
        </p:txBody>
      </p:sp>
      <p:sp>
        <p:nvSpPr>
          <p:cNvPr id="10" name="TextBox 9">
            <a:extLst>
              <a:ext uri="{FF2B5EF4-FFF2-40B4-BE49-F238E27FC236}">
                <a16:creationId xmlns:a16="http://schemas.microsoft.com/office/drawing/2014/main" xmlns="" id="{A0AC8AB6-7D92-4D97-B8D2-F1B247CC8DE1}"/>
              </a:ext>
            </a:extLst>
          </p:cNvPr>
          <p:cNvSpPr txBox="1"/>
          <p:nvPr/>
        </p:nvSpPr>
        <p:spPr>
          <a:xfrm>
            <a:off x="51138" y="2729138"/>
            <a:ext cx="1349298" cy="523220"/>
          </a:xfrm>
          <a:prstGeom prst="rect">
            <a:avLst/>
          </a:prstGeom>
          <a:noFill/>
        </p:spPr>
        <p:txBody>
          <a:bodyPr wrap="square" rtlCol="0">
            <a:spAutoFit/>
          </a:bodyPr>
          <a:lstStyle/>
          <a:p>
            <a:pPr algn="ctr"/>
            <a:r>
              <a:rPr lang="en-GB" sz="2800" b="1" dirty="0"/>
              <a:t>Value</a:t>
            </a:r>
          </a:p>
        </p:txBody>
      </p:sp>
      <p:cxnSp>
        <p:nvCxnSpPr>
          <p:cNvPr id="11" name="Straight Arrow Connector 10">
            <a:extLst>
              <a:ext uri="{FF2B5EF4-FFF2-40B4-BE49-F238E27FC236}">
                <a16:creationId xmlns:a16="http://schemas.microsoft.com/office/drawing/2014/main" xmlns="" id="{7DFD03B7-6BD9-4F6A-A6D1-2C65DB5F7567}"/>
              </a:ext>
            </a:extLst>
          </p:cNvPr>
          <p:cNvCxnSpPr/>
          <p:nvPr/>
        </p:nvCxnSpPr>
        <p:spPr>
          <a:xfrm flipV="1">
            <a:off x="1706137" y="579863"/>
            <a:ext cx="635619" cy="46233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BFE23702-165C-45D7-886F-388324BBECB7}"/>
              </a:ext>
            </a:extLst>
          </p:cNvPr>
          <p:cNvCxnSpPr>
            <a:cxnSpLocks/>
          </p:cNvCxnSpPr>
          <p:nvPr/>
        </p:nvCxnSpPr>
        <p:spPr>
          <a:xfrm>
            <a:off x="4817328" y="2926753"/>
            <a:ext cx="635619" cy="66415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6EF8377-7BE3-49BD-9827-C2532B998035}"/>
              </a:ext>
            </a:extLst>
          </p:cNvPr>
          <p:cNvCxnSpPr>
            <a:cxnSpLocks/>
          </p:cNvCxnSpPr>
          <p:nvPr/>
        </p:nvCxnSpPr>
        <p:spPr>
          <a:xfrm>
            <a:off x="4817328" y="1060002"/>
            <a:ext cx="755579" cy="24019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xmlns="" id="{A2A23752-B476-4A83-B58E-E280859A13B9}"/>
              </a:ext>
            </a:extLst>
          </p:cNvPr>
          <p:cNvCxnSpPr>
            <a:cxnSpLocks/>
          </p:cNvCxnSpPr>
          <p:nvPr/>
        </p:nvCxnSpPr>
        <p:spPr>
          <a:xfrm>
            <a:off x="1671725" y="2926753"/>
            <a:ext cx="735022" cy="32560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589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uel Gauge Clip Art">
            <a:extLst>
              <a:ext uri="{FF2B5EF4-FFF2-40B4-BE49-F238E27FC236}">
                <a16:creationId xmlns:a16="http://schemas.microsoft.com/office/drawing/2014/main" xmlns="" id="{47FA2C0F-296A-402B-9B3F-A3A57C56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322" y="167507"/>
            <a:ext cx="1027827" cy="18354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2D6B9EB-4B80-4CC9-8768-BAAD06ACA9DB}"/>
              </a:ext>
            </a:extLst>
          </p:cNvPr>
          <p:cNvSpPr txBox="1"/>
          <p:nvPr/>
        </p:nvSpPr>
        <p:spPr>
          <a:xfrm>
            <a:off x="6088566" y="2990748"/>
            <a:ext cx="3055434" cy="1200329"/>
          </a:xfrm>
          <a:prstGeom prst="rect">
            <a:avLst/>
          </a:prstGeom>
          <a:noFill/>
        </p:spPr>
        <p:txBody>
          <a:bodyPr wrap="square" rtlCol="0">
            <a:spAutoFit/>
          </a:bodyPr>
          <a:lstStyle/>
          <a:p>
            <a:pPr algn="r"/>
            <a:r>
              <a:rPr lang="en-GB" b="1" dirty="0"/>
              <a:t>Sustaining Momentum and Building Teams – </a:t>
            </a:r>
          </a:p>
          <a:p>
            <a:pPr algn="r"/>
            <a:r>
              <a:rPr lang="en-GB" b="1" dirty="0"/>
              <a:t>Fuel Gauge model  </a:t>
            </a:r>
          </a:p>
          <a:p>
            <a:pPr algn="r"/>
            <a:r>
              <a:rPr lang="en-GB" b="1" dirty="0"/>
              <a:t>Bishop Paul Williams</a:t>
            </a:r>
          </a:p>
        </p:txBody>
      </p:sp>
      <p:pic>
        <p:nvPicPr>
          <p:cNvPr id="4" name="Picture 2" descr="Fuel Gauge Clip Art">
            <a:extLst>
              <a:ext uri="{FF2B5EF4-FFF2-40B4-BE49-F238E27FC236}">
                <a16:creationId xmlns:a16="http://schemas.microsoft.com/office/drawing/2014/main" xmlns="" id="{B4EF44D8-81EF-4AB2-94CF-5C2D1E4EB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322" y="2034058"/>
            <a:ext cx="1027827" cy="1835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uel Gauge Clip Art">
            <a:extLst>
              <a:ext uri="{FF2B5EF4-FFF2-40B4-BE49-F238E27FC236}">
                <a16:creationId xmlns:a16="http://schemas.microsoft.com/office/drawing/2014/main" xmlns="" id="{BDC4644F-3B1E-4E57-9BE4-BC409A92E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66" y="167507"/>
            <a:ext cx="1027827" cy="1835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uel Gauge Clip Art">
            <a:extLst>
              <a:ext uri="{FF2B5EF4-FFF2-40B4-BE49-F238E27FC236}">
                <a16:creationId xmlns:a16="http://schemas.microsoft.com/office/drawing/2014/main" xmlns="" id="{11013C5E-A273-47DC-813B-F6967CFA6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66" y="2034058"/>
            <a:ext cx="1027827" cy="1835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F422CDA-5A1C-4E5A-8ABE-1A2290C38F74}"/>
              </a:ext>
            </a:extLst>
          </p:cNvPr>
          <p:cNvSpPr txBox="1"/>
          <p:nvPr/>
        </p:nvSpPr>
        <p:spPr>
          <a:xfrm>
            <a:off x="51138" y="780586"/>
            <a:ext cx="1349298" cy="523220"/>
          </a:xfrm>
          <a:prstGeom prst="rect">
            <a:avLst/>
          </a:prstGeom>
          <a:noFill/>
        </p:spPr>
        <p:txBody>
          <a:bodyPr wrap="square" rtlCol="0">
            <a:spAutoFit/>
          </a:bodyPr>
          <a:lstStyle/>
          <a:p>
            <a:pPr algn="ctr"/>
            <a:r>
              <a:rPr lang="en-GB" sz="2800" b="1" dirty="0"/>
              <a:t>Vision</a:t>
            </a:r>
          </a:p>
        </p:txBody>
      </p:sp>
      <p:sp>
        <p:nvSpPr>
          <p:cNvPr id="8" name="TextBox 7">
            <a:extLst>
              <a:ext uri="{FF2B5EF4-FFF2-40B4-BE49-F238E27FC236}">
                <a16:creationId xmlns:a16="http://schemas.microsoft.com/office/drawing/2014/main" xmlns="" id="{04066E7F-91AD-4E7C-8C12-CC4E4044B06E}"/>
              </a:ext>
            </a:extLst>
          </p:cNvPr>
          <p:cNvSpPr txBox="1"/>
          <p:nvPr/>
        </p:nvSpPr>
        <p:spPr>
          <a:xfrm>
            <a:off x="3189248" y="780586"/>
            <a:ext cx="1349298" cy="523220"/>
          </a:xfrm>
          <a:prstGeom prst="rect">
            <a:avLst/>
          </a:prstGeom>
          <a:noFill/>
        </p:spPr>
        <p:txBody>
          <a:bodyPr wrap="square" rtlCol="0">
            <a:spAutoFit/>
          </a:bodyPr>
          <a:lstStyle/>
          <a:p>
            <a:pPr algn="ctr"/>
            <a:r>
              <a:rPr lang="en-GB" sz="2800" b="1" dirty="0"/>
              <a:t>Trust</a:t>
            </a:r>
          </a:p>
        </p:txBody>
      </p:sp>
      <p:sp>
        <p:nvSpPr>
          <p:cNvPr id="9" name="TextBox 8">
            <a:extLst>
              <a:ext uri="{FF2B5EF4-FFF2-40B4-BE49-F238E27FC236}">
                <a16:creationId xmlns:a16="http://schemas.microsoft.com/office/drawing/2014/main" xmlns="" id="{7054F942-A37D-47B3-A5E0-652552C5476E}"/>
              </a:ext>
            </a:extLst>
          </p:cNvPr>
          <p:cNvSpPr txBox="1"/>
          <p:nvPr/>
        </p:nvSpPr>
        <p:spPr>
          <a:xfrm>
            <a:off x="3189248" y="2690155"/>
            <a:ext cx="1349298" cy="523220"/>
          </a:xfrm>
          <a:prstGeom prst="rect">
            <a:avLst/>
          </a:prstGeom>
          <a:noFill/>
        </p:spPr>
        <p:txBody>
          <a:bodyPr wrap="square" rtlCol="0">
            <a:spAutoFit/>
          </a:bodyPr>
          <a:lstStyle/>
          <a:p>
            <a:pPr algn="ctr"/>
            <a:r>
              <a:rPr lang="en-GB" sz="2800" b="1" dirty="0"/>
              <a:t>Joy</a:t>
            </a:r>
          </a:p>
        </p:txBody>
      </p:sp>
      <p:sp>
        <p:nvSpPr>
          <p:cNvPr id="10" name="TextBox 9">
            <a:extLst>
              <a:ext uri="{FF2B5EF4-FFF2-40B4-BE49-F238E27FC236}">
                <a16:creationId xmlns:a16="http://schemas.microsoft.com/office/drawing/2014/main" xmlns="" id="{A0AC8AB6-7D92-4D97-B8D2-F1B247CC8DE1}"/>
              </a:ext>
            </a:extLst>
          </p:cNvPr>
          <p:cNvSpPr txBox="1"/>
          <p:nvPr/>
        </p:nvSpPr>
        <p:spPr>
          <a:xfrm>
            <a:off x="51138" y="2729138"/>
            <a:ext cx="1349298" cy="523220"/>
          </a:xfrm>
          <a:prstGeom prst="rect">
            <a:avLst/>
          </a:prstGeom>
          <a:noFill/>
        </p:spPr>
        <p:txBody>
          <a:bodyPr wrap="square" rtlCol="0">
            <a:spAutoFit/>
          </a:bodyPr>
          <a:lstStyle/>
          <a:p>
            <a:pPr algn="ctr"/>
            <a:r>
              <a:rPr lang="en-GB" sz="2800" b="1" dirty="0"/>
              <a:t>Value</a:t>
            </a:r>
          </a:p>
        </p:txBody>
      </p:sp>
      <p:cxnSp>
        <p:nvCxnSpPr>
          <p:cNvPr id="11" name="Straight Arrow Connector 10">
            <a:extLst>
              <a:ext uri="{FF2B5EF4-FFF2-40B4-BE49-F238E27FC236}">
                <a16:creationId xmlns:a16="http://schemas.microsoft.com/office/drawing/2014/main" xmlns="" id="{7DFD03B7-6BD9-4F6A-A6D1-2C65DB5F7567}"/>
              </a:ext>
            </a:extLst>
          </p:cNvPr>
          <p:cNvCxnSpPr/>
          <p:nvPr/>
        </p:nvCxnSpPr>
        <p:spPr>
          <a:xfrm flipV="1">
            <a:off x="1706137" y="579863"/>
            <a:ext cx="635619" cy="46233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BFE23702-165C-45D7-886F-388324BBECB7}"/>
              </a:ext>
            </a:extLst>
          </p:cNvPr>
          <p:cNvCxnSpPr>
            <a:cxnSpLocks/>
          </p:cNvCxnSpPr>
          <p:nvPr/>
        </p:nvCxnSpPr>
        <p:spPr>
          <a:xfrm flipV="1">
            <a:off x="4817328" y="2832410"/>
            <a:ext cx="781542" cy="9434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B6EF8377-7BE3-49BD-9827-C2532B998035}"/>
              </a:ext>
            </a:extLst>
          </p:cNvPr>
          <p:cNvCxnSpPr>
            <a:cxnSpLocks/>
          </p:cNvCxnSpPr>
          <p:nvPr/>
        </p:nvCxnSpPr>
        <p:spPr>
          <a:xfrm flipV="1">
            <a:off x="4817328" y="579863"/>
            <a:ext cx="635619" cy="48013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xmlns="" id="{A2A23752-B476-4A83-B58E-E280859A13B9}"/>
              </a:ext>
            </a:extLst>
          </p:cNvPr>
          <p:cNvCxnSpPr>
            <a:cxnSpLocks/>
          </p:cNvCxnSpPr>
          <p:nvPr/>
        </p:nvCxnSpPr>
        <p:spPr>
          <a:xfrm flipV="1">
            <a:off x="1671725" y="2330605"/>
            <a:ext cx="670031" cy="5961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835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B6BD08B-B28B-4B49-9C77-B7F2403E033B}"/>
              </a:ext>
            </a:extLst>
          </p:cNvPr>
          <p:cNvSpPr txBox="1"/>
          <p:nvPr/>
        </p:nvSpPr>
        <p:spPr>
          <a:xfrm>
            <a:off x="141566" y="1863864"/>
            <a:ext cx="2543269" cy="707886"/>
          </a:xfrm>
          <a:prstGeom prst="rect">
            <a:avLst/>
          </a:prstGeom>
          <a:solidFill>
            <a:schemeClr val="bg2">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a:t>Hope is a…</a:t>
            </a:r>
            <a:endParaRPr lang="en-GB" b="1" dirty="0"/>
          </a:p>
        </p:txBody>
      </p:sp>
      <p:grpSp>
        <p:nvGrpSpPr>
          <p:cNvPr id="18" name="Group 17">
            <a:extLst>
              <a:ext uri="{FF2B5EF4-FFF2-40B4-BE49-F238E27FC236}">
                <a16:creationId xmlns:a16="http://schemas.microsoft.com/office/drawing/2014/main" xmlns="" id="{920DE62F-19B7-426D-AB69-D81D0DB06060}"/>
              </a:ext>
            </a:extLst>
          </p:cNvPr>
          <p:cNvGrpSpPr/>
          <p:nvPr/>
        </p:nvGrpSpPr>
        <p:grpSpPr>
          <a:xfrm>
            <a:off x="1783404" y="574263"/>
            <a:ext cx="7126421" cy="1111865"/>
            <a:chOff x="1783404" y="574263"/>
            <a:chExt cx="7126421" cy="1111865"/>
          </a:xfrm>
        </p:grpSpPr>
        <p:sp>
          <p:nvSpPr>
            <p:cNvPr id="5" name="TextBox 4">
              <a:extLst>
                <a:ext uri="{FF2B5EF4-FFF2-40B4-BE49-F238E27FC236}">
                  <a16:creationId xmlns:a16="http://schemas.microsoft.com/office/drawing/2014/main" xmlns="" id="{C24CC1B1-C178-4A9E-A4A5-794327098605}"/>
                </a:ext>
              </a:extLst>
            </p:cNvPr>
            <p:cNvSpPr txBox="1"/>
            <p:nvPr/>
          </p:nvSpPr>
          <p:spPr>
            <a:xfrm>
              <a:off x="3476787" y="574263"/>
              <a:ext cx="5433038" cy="707886"/>
            </a:xfrm>
            <a:prstGeom prst="rect">
              <a:avLst/>
            </a:prstGeom>
            <a:solidFill>
              <a:schemeClr val="accent5">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a:t>Pedagogical Posture</a:t>
              </a:r>
              <a:endParaRPr lang="en-GB" b="1" dirty="0"/>
            </a:p>
          </p:txBody>
        </p:sp>
        <p:cxnSp>
          <p:nvCxnSpPr>
            <p:cNvPr id="10" name="Straight Arrow Connector 9">
              <a:extLst>
                <a:ext uri="{FF2B5EF4-FFF2-40B4-BE49-F238E27FC236}">
                  <a16:creationId xmlns:a16="http://schemas.microsoft.com/office/drawing/2014/main" xmlns="" id="{31E8CE12-CF88-456D-A7DF-2606D0F55AC0}"/>
                </a:ext>
              </a:extLst>
            </p:cNvPr>
            <p:cNvCxnSpPr/>
            <p:nvPr/>
          </p:nvCxnSpPr>
          <p:spPr>
            <a:xfrm flipV="1">
              <a:off x="1783404" y="843064"/>
              <a:ext cx="1543456" cy="843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xmlns="" id="{E5E08370-062E-40E0-8882-2F439BA18C31}"/>
              </a:ext>
            </a:extLst>
          </p:cNvPr>
          <p:cNvGrpSpPr/>
          <p:nvPr/>
        </p:nvGrpSpPr>
        <p:grpSpPr>
          <a:xfrm>
            <a:off x="2795080" y="1863864"/>
            <a:ext cx="6103593" cy="707886"/>
            <a:chOff x="2795080" y="1863864"/>
            <a:chExt cx="6103593" cy="707886"/>
          </a:xfrm>
        </p:grpSpPr>
        <p:sp>
          <p:nvSpPr>
            <p:cNvPr id="7" name="TextBox 6">
              <a:extLst>
                <a:ext uri="{FF2B5EF4-FFF2-40B4-BE49-F238E27FC236}">
                  <a16:creationId xmlns:a16="http://schemas.microsoft.com/office/drawing/2014/main" xmlns="" id="{91A18AE6-0F98-4AF9-AC53-C29A1E69F78F}"/>
                </a:ext>
              </a:extLst>
            </p:cNvPr>
            <p:cNvSpPr txBox="1"/>
            <p:nvPr/>
          </p:nvSpPr>
          <p:spPr>
            <a:xfrm>
              <a:off x="3465635" y="1863864"/>
              <a:ext cx="5433038" cy="707886"/>
            </a:xfrm>
            <a:prstGeom prst="rect">
              <a:avLst/>
            </a:prstGeom>
            <a:solidFill>
              <a:schemeClr val="accent5">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a:t>Leadership Virtue</a:t>
              </a:r>
              <a:endParaRPr lang="en-GB" b="1" dirty="0"/>
            </a:p>
          </p:txBody>
        </p:sp>
        <p:cxnSp>
          <p:nvCxnSpPr>
            <p:cNvPr id="11" name="Straight Arrow Connector 10">
              <a:extLst>
                <a:ext uri="{FF2B5EF4-FFF2-40B4-BE49-F238E27FC236}">
                  <a16:creationId xmlns:a16="http://schemas.microsoft.com/office/drawing/2014/main" xmlns="" id="{4740F5A5-4997-4A4F-B676-51902C4353DA}"/>
                </a:ext>
              </a:extLst>
            </p:cNvPr>
            <p:cNvCxnSpPr>
              <a:cxnSpLocks/>
            </p:cNvCxnSpPr>
            <p:nvPr/>
          </p:nvCxnSpPr>
          <p:spPr>
            <a:xfrm>
              <a:off x="2795080" y="2267843"/>
              <a:ext cx="5603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xmlns="" id="{CE4720A8-7627-41FE-B3CA-35BD5DE39894}"/>
              </a:ext>
            </a:extLst>
          </p:cNvPr>
          <p:cNvGrpSpPr/>
          <p:nvPr/>
        </p:nvGrpSpPr>
        <p:grpSpPr>
          <a:xfrm>
            <a:off x="1783404" y="2922838"/>
            <a:ext cx="7126421" cy="896461"/>
            <a:chOff x="1783404" y="2922838"/>
            <a:chExt cx="7126421" cy="896461"/>
          </a:xfrm>
        </p:grpSpPr>
        <p:sp>
          <p:nvSpPr>
            <p:cNvPr id="8" name="TextBox 7">
              <a:extLst>
                <a:ext uri="{FF2B5EF4-FFF2-40B4-BE49-F238E27FC236}">
                  <a16:creationId xmlns:a16="http://schemas.microsoft.com/office/drawing/2014/main" xmlns="" id="{5310C63C-745E-4B3B-87C0-6ED48EA7C8DF}"/>
                </a:ext>
              </a:extLst>
            </p:cNvPr>
            <p:cNvSpPr txBox="1"/>
            <p:nvPr/>
          </p:nvSpPr>
          <p:spPr>
            <a:xfrm>
              <a:off x="3476787" y="3111413"/>
              <a:ext cx="5433038" cy="707886"/>
            </a:xfrm>
            <a:prstGeom prst="rect">
              <a:avLst/>
            </a:prstGeom>
            <a:solidFill>
              <a:schemeClr val="accent5">
                <a:lumMod val="40000"/>
                <a:lumOff val="60000"/>
              </a:schemeClr>
            </a:solidFill>
            <a:ln w="22225">
              <a:solidFill>
                <a:schemeClr val="accent1"/>
              </a:solidFill>
            </a:ln>
            <a:effectLst>
              <a:outerShdw blurRad="50800" dist="38100" dir="5400000" algn="t" rotWithShape="0">
                <a:prstClr val="black">
                  <a:alpha val="40000"/>
                </a:prstClr>
              </a:outerShdw>
            </a:effectLst>
          </p:spPr>
          <p:txBody>
            <a:bodyPr wrap="square" rtlCol="0">
              <a:spAutoFit/>
            </a:bodyPr>
            <a:lstStyle/>
            <a:p>
              <a:pPr algn="ctr"/>
              <a:r>
                <a:rPr lang="en-GB" sz="4000" b="1" dirty="0"/>
                <a:t>Journey of Faith</a:t>
              </a:r>
              <a:endParaRPr lang="en-GB" b="1" dirty="0"/>
            </a:p>
          </p:txBody>
        </p:sp>
        <p:cxnSp>
          <p:nvCxnSpPr>
            <p:cNvPr id="13" name="Straight Arrow Connector 12">
              <a:extLst>
                <a:ext uri="{FF2B5EF4-FFF2-40B4-BE49-F238E27FC236}">
                  <a16:creationId xmlns:a16="http://schemas.microsoft.com/office/drawing/2014/main" xmlns="" id="{51C653F3-55AE-496C-98DB-C75C45A3ED06}"/>
                </a:ext>
              </a:extLst>
            </p:cNvPr>
            <p:cNvCxnSpPr>
              <a:cxnSpLocks/>
            </p:cNvCxnSpPr>
            <p:nvPr/>
          </p:nvCxnSpPr>
          <p:spPr>
            <a:xfrm>
              <a:off x="1783404" y="2922838"/>
              <a:ext cx="1543456" cy="6180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6" name="Arrow: Up-Down 15">
            <a:extLst>
              <a:ext uri="{FF2B5EF4-FFF2-40B4-BE49-F238E27FC236}">
                <a16:creationId xmlns:a16="http://schemas.microsoft.com/office/drawing/2014/main" xmlns="" id="{C940D746-890F-44DC-A9EF-562C2046E69B}"/>
              </a:ext>
            </a:extLst>
          </p:cNvPr>
          <p:cNvSpPr/>
          <p:nvPr/>
        </p:nvSpPr>
        <p:spPr>
          <a:xfrm>
            <a:off x="6081635" y="1330686"/>
            <a:ext cx="201038" cy="522419"/>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Arrow: Up-Down 16">
            <a:extLst>
              <a:ext uri="{FF2B5EF4-FFF2-40B4-BE49-F238E27FC236}">
                <a16:creationId xmlns:a16="http://schemas.microsoft.com/office/drawing/2014/main" xmlns="" id="{D9A0780A-C713-4FA8-A33A-44715E31EA3B}"/>
              </a:ext>
            </a:extLst>
          </p:cNvPr>
          <p:cNvSpPr/>
          <p:nvPr/>
        </p:nvSpPr>
        <p:spPr>
          <a:xfrm>
            <a:off x="6081635" y="2588994"/>
            <a:ext cx="201038" cy="522419"/>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202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B387CA6-A255-408D-B900-D972052EEE44}"/>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C1A4EB68-B10E-47CE-AE3C-889F6F362131}"/>
              </a:ext>
            </a:extLst>
          </p:cNvPr>
          <p:cNvPicPr>
            <a:picLocks noChangeAspect="1"/>
          </p:cNvPicPr>
          <p:nvPr/>
        </p:nvPicPr>
        <p:blipFill>
          <a:blip r:embed="rId2"/>
          <a:stretch>
            <a:fillRect/>
          </a:stretch>
        </p:blipFill>
        <p:spPr>
          <a:xfrm>
            <a:off x="1570495" y="256036"/>
            <a:ext cx="5800861" cy="3778689"/>
          </a:xfrm>
          <a:prstGeom prst="rect">
            <a:avLst/>
          </a:prstGeom>
        </p:spPr>
      </p:pic>
      <p:sp>
        <p:nvSpPr>
          <p:cNvPr id="2" name="TextBox 1">
            <a:extLst>
              <a:ext uri="{FF2B5EF4-FFF2-40B4-BE49-F238E27FC236}">
                <a16:creationId xmlns:a16="http://schemas.microsoft.com/office/drawing/2014/main" xmlns="" id="{A9E8892F-AAC1-4E82-98A7-454B0E3FBD3C}"/>
              </a:ext>
            </a:extLst>
          </p:cNvPr>
          <p:cNvSpPr txBox="1"/>
          <p:nvPr/>
        </p:nvSpPr>
        <p:spPr>
          <a:xfrm>
            <a:off x="1456169" y="4241133"/>
            <a:ext cx="5915187" cy="830997"/>
          </a:xfrm>
          <a:prstGeom prst="rect">
            <a:avLst/>
          </a:prstGeom>
          <a:noFill/>
        </p:spPr>
        <p:txBody>
          <a:bodyPr wrap="square" rtlCol="0">
            <a:spAutoFit/>
          </a:bodyPr>
          <a:lstStyle/>
          <a:p>
            <a:pPr algn="ctr"/>
            <a:r>
              <a:rPr lang="en-GB" sz="2400" dirty="0">
                <a:solidFill>
                  <a:schemeClr val="bg1"/>
                </a:solidFill>
              </a:rPr>
              <a:t>“You cannot swim for new horizons until you have courage to lose sight of the shore”</a:t>
            </a:r>
          </a:p>
        </p:txBody>
      </p:sp>
      <p:sp>
        <p:nvSpPr>
          <p:cNvPr id="5" name="TextBox 4">
            <a:extLst>
              <a:ext uri="{FF2B5EF4-FFF2-40B4-BE49-F238E27FC236}">
                <a16:creationId xmlns:a16="http://schemas.microsoft.com/office/drawing/2014/main" xmlns="" id="{456AD243-4253-4CF6-A615-43066FE5F040}"/>
              </a:ext>
            </a:extLst>
          </p:cNvPr>
          <p:cNvSpPr txBox="1"/>
          <p:nvPr/>
        </p:nvSpPr>
        <p:spPr>
          <a:xfrm>
            <a:off x="1754406" y="71370"/>
            <a:ext cx="5433038" cy="584775"/>
          </a:xfrm>
          <a:prstGeom prst="rect">
            <a:avLst/>
          </a:prstGeom>
          <a:solidFill>
            <a:schemeClr val="tx1"/>
          </a:solidFill>
          <a:ln w="22225">
            <a:noFill/>
          </a:ln>
          <a:effectLst>
            <a:outerShdw blurRad="50800" dist="38100" dir="5400000" algn="t" rotWithShape="0">
              <a:prstClr val="black">
                <a:alpha val="40000"/>
              </a:prstClr>
            </a:outerShdw>
            <a:softEdge rad="76200"/>
          </a:effectLst>
        </p:spPr>
        <p:txBody>
          <a:bodyPr wrap="square" rtlCol="0">
            <a:spAutoFit/>
          </a:bodyPr>
          <a:lstStyle/>
          <a:p>
            <a:pPr algn="ctr"/>
            <a:r>
              <a:rPr lang="en-GB" sz="3200" b="1" dirty="0">
                <a:solidFill>
                  <a:schemeClr val="bg1"/>
                </a:solidFill>
              </a:rPr>
              <a:t>Hope as Pedagogical Posture</a:t>
            </a:r>
            <a:endParaRPr lang="en-GB" sz="1400" b="1" dirty="0">
              <a:solidFill>
                <a:schemeClr val="bg1"/>
              </a:solidFill>
            </a:endParaRPr>
          </a:p>
        </p:txBody>
      </p:sp>
    </p:spTree>
    <p:extLst>
      <p:ext uri="{BB962C8B-B14F-4D97-AF65-F5344CB8AC3E}">
        <p14:creationId xmlns:p14="http://schemas.microsoft.com/office/powerpoint/2010/main" val="10706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D259DAA-F338-4983-BA12-77603FE11CDB}"/>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Image result for stormy ocean horizon">
            <a:hlinkClick r:id="rId2"/>
            <a:extLst>
              <a:ext uri="{FF2B5EF4-FFF2-40B4-BE49-F238E27FC236}">
                <a16:creationId xmlns:a16="http://schemas.microsoft.com/office/drawing/2014/main" xmlns="" id="{EB70B48E-CFD3-45E9-A0C0-CE0BD9277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15"/>
          <a:stretch/>
        </p:blipFill>
        <p:spPr bwMode="auto">
          <a:xfrm>
            <a:off x="1661428" y="216074"/>
            <a:ext cx="5821144" cy="413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64A41C3-1A2E-471C-A016-0370CBA352FD}"/>
              </a:ext>
            </a:extLst>
          </p:cNvPr>
          <p:cNvSpPr txBox="1"/>
          <p:nvPr/>
        </p:nvSpPr>
        <p:spPr>
          <a:xfrm>
            <a:off x="1567385" y="4312267"/>
            <a:ext cx="5915187" cy="830997"/>
          </a:xfrm>
          <a:prstGeom prst="rect">
            <a:avLst/>
          </a:prstGeom>
          <a:noFill/>
        </p:spPr>
        <p:txBody>
          <a:bodyPr wrap="square" rtlCol="0">
            <a:spAutoFit/>
          </a:bodyPr>
          <a:lstStyle/>
          <a:p>
            <a:pPr algn="ctr"/>
            <a:r>
              <a:rPr lang="en-GB" sz="2400" dirty="0">
                <a:solidFill>
                  <a:schemeClr val="bg1"/>
                </a:solidFill>
              </a:rPr>
              <a:t>What kind of horizon…can you still even see it in the storm?</a:t>
            </a:r>
          </a:p>
        </p:txBody>
      </p:sp>
      <p:grpSp>
        <p:nvGrpSpPr>
          <p:cNvPr id="5" name="Group 4">
            <a:extLst>
              <a:ext uri="{FF2B5EF4-FFF2-40B4-BE49-F238E27FC236}">
                <a16:creationId xmlns:a16="http://schemas.microsoft.com/office/drawing/2014/main" xmlns="" id="{D7C915FE-C8AE-4BDC-A2F5-BCDD640BDB25}"/>
              </a:ext>
            </a:extLst>
          </p:cNvPr>
          <p:cNvGrpSpPr/>
          <p:nvPr/>
        </p:nvGrpSpPr>
        <p:grpSpPr>
          <a:xfrm>
            <a:off x="1167319" y="80590"/>
            <a:ext cx="6103593" cy="584775"/>
            <a:chOff x="2795080" y="1863864"/>
            <a:chExt cx="6103593" cy="584775"/>
          </a:xfrm>
        </p:grpSpPr>
        <p:sp>
          <p:nvSpPr>
            <p:cNvPr id="7" name="TextBox 6">
              <a:extLst>
                <a:ext uri="{FF2B5EF4-FFF2-40B4-BE49-F238E27FC236}">
                  <a16:creationId xmlns:a16="http://schemas.microsoft.com/office/drawing/2014/main" xmlns="" id="{E8761810-5E74-4E96-BBC6-7DA3D3666456}"/>
                </a:ext>
              </a:extLst>
            </p:cNvPr>
            <p:cNvSpPr txBox="1"/>
            <p:nvPr/>
          </p:nvSpPr>
          <p:spPr>
            <a:xfrm>
              <a:off x="3465635" y="1863864"/>
              <a:ext cx="5433038" cy="584775"/>
            </a:xfrm>
            <a:prstGeom prst="rect">
              <a:avLst/>
            </a:prstGeom>
            <a:solidFill>
              <a:schemeClr val="tx1"/>
            </a:solidFill>
            <a:ln w="22225">
              <a:noFill/>
            </a:ln>
            <a:effectLst>
              <a:outerShdw blurRad="50800" dist="38100" dir="5400000" algn="t" rotWithShape="0">
                <a:prstClr val="black">
                  <a:alpha val="40000"/>
                </a:prstClr>
              </a:outerShdw>
              <a:softEdge rad="76200"/>
            </a:effectLst>
          </p:spPr>
          <p:txBody>
            <a:bodyPr wrap="square" rtlCol="0">
              <a:spAutoFit/>
            </a:bodyPr>
            <a:lstStyle/>
            <a:p>
              <a:pPr algn="ctr"/>
              <a:r>
                <a:rPr lang="en-GB" sz="3200" b="1" dirty="0">
                  <a:solidFill>
                    <a:schemeClr val="bg1"/>
                  </a:solidFill>
                </a:rPr>
                <a:t>Hope as Leadership Virtue</a:t>
              </a:r>
              <a:endParaRPr lang="en-GB" sz="1400" b="1" dirty="0">
                <a:solidFill>
                  <a:schemeClr val="bg1"/>
                </a:solidFill>
              </a:endParaRPr>
            </a:p>
          </p:txBody>
        </p:sp>
        <p:cxnSp>
          <p:nvCxnSpPr>
            <p:cNvPr id="8" name="Straight Arrow Connector 7">
              <a:extLst>
                <a:ext uri="{FF2B5EF4-FFF2-40B4-BE49-F238E27FC236}">
                  <a16:creationId xmlns:a16="http://schemas.microsoft.com/office/drawing/2014/main" xmlns="" id="{D7290A03-575C-44C4-B46D-8B516DE46E8C}"/>
                </a:ext>
              </a:extLst>
            </p:cNvPr>
            <p:cNvCxnSpPr>
              <a:cxnSpLocks/>
            </p:cNvCxnSpPr>
            <p:nvPr/>
          </p:nvCxnSpPr>
          <p:spPr>
            <a:xfrm>
              <a:off x="2795080" y="2267843"/>
              <a:ext cx="5603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954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675861" y="63839"/>
            <a:ext cx="8070574" cy="3920497"/>
          </a:xfrm>
          <a:prstGeom prst="rect">
            <a:avLst/>
          </a:prstGeom>
        </p:spPr>
        <p:txBody>
          <a:bodyPr wrap="square">
            <a:spAutoFit/>
          </a:bodyPr>
          <a:lstStyle/>
          <a:p>
            <a:pPr algn="ctr">
              <a:lnSpc>
                <a:spcPct val="107000"/>
              </a:lnSpc>
              <a:spcAft>
                <a:spcPts val="800"/>
              </a:spcAft>
            </a:pPr>
            <a:r>
              <a:rPr lang="en-GB" sz="3600" b="1" dirty="0">
                <a:latin typeface="Arial" panose="020B0604020202020204" pitchFamily="34" charset="0"/>
                <a:ea typeface="Calibri" panose="020F0502020204030204" pitchFamily="34" charset="0"/>
                <a:cs typeface="Arial" panose="020B0604020202020204" pitchFamily="34" charset="0"/>
              </a:rPr>
              <a:t>Connected:</a:t>
            </a:r>
            <a:r>
              <a:rPr lang="en-GB" sz="3600" dirty="0">
                <a:latin typeface="Arial" panose="020B0604020202020204" pitchFamily="34" charset="0"/>
                <a:ea typeface="Calibri" panose="020F0502020204030204" pitchFamily="34" charset="0"/>
                <a:cs typeface="Arial" panose="020B0604020202020204" pitchFamily="34" charset="0"/>
              </a:rPr>
              <a:t> </a:t>
            </a:r>
            <a:endParaRPr lang="en-GB" sz="110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3200" b="1" dirty="0">
                <a:latin typeface="Arial" panose="020B0604020202020204" pitchFamily="34" charset="0"/>
                <a:ea typeface="Calibri" panose="020F0502020204030204" pitchFamily="34" charset="0"/>
                <a:cs typeface="Arial" panose="020B0604020202020204" pitchFamily="34" charset="0"/>
              </a:rPr>
              <a:t>within communities of practice</a:t>
            </a:r>
            <a:r>
              <a:rPr lang="en-GB" dirty="0">
                <a:latin typeface="Arial" panose="020B0604020202020204" pitchFamily="34" charset="0"/>
                <a:ea typeface="Calibri" panose="020F0502020204030204" pitchFamily="34" charset="0"/>
                <a:cs typeface="Arial" panose="020B0604020202020204" pitchFamily="34" charset="0"/>
              </a:rPr>
              <a:t>, positioning themselves within </a:t>
            </a:r>
            <a:r>
              <a:rPr lang="en-GB" sz="2400" b="1" dirty="0">
                <a:latin typeface="Arial" panose="020B0604020202020204" pitchFamily="34" charset="0"/>
                <a:ea typeface="Calibri" panose="020F0502020204030204" pitchFamily="34" charset="0"/>
                <a:cs typeface="Arial" panose="020B0604020202020204" pitchFamily="34" charset="0"/>
              </a:rPr>
              <a:t>positive relationships</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that </a:t>
            </a:r>
            <a:r>
              <a:rPr lang="en-GB" sz="2400" b="1" dirty="0">
                <a:latin typeface="Arial" panose="020B0604020202020204" pitchFamily="34" charset="0"/>
                <a:ea typeface="Calibri" panose="020F0502020204030204" pitchFamily="34" charset="0"/>
                <a:cs typeface="Arial" panose="020B0604020202020204" pitchFamily="34" charset="0"/>
              </a:rPr>
              <a:t>sustain and encourage</a:t>
            </a:r>
            <a:r>
              <a:rPr lang="en-GB" sz="24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all parties. They </a:t>
            </a:r>
            <a:r>
              <a:rPr lang="en-GB" sz="3200" b="1" dirty="0">
                <a:latin typeface="Arial" panose="020B0604020202020204" pitchFamily="34" charset="0"/>
                <a:ea typeface="Calibri" panose="020F0502020204030204" pitchFamily="34" charset="0"/>
                <a:cs typeface="Arial" panose="020B0604020202020204" pitchFamily="34" charset="0"/>
              </a:rPr>
              <a:t>embrace interdependence</a:t>
            </a:r>
            <a:r>
              <a:rPr lang="en-GB" dirty="0">
                <a:latin typeface="Arial" panose="020B0604020202020204" pitchFamily="34" charset="0"/>
                <a:ea typeface="Calibri" panose="020F0502020204030204" pitchFamily="34" charset="0"/>
                <a:cs typeface="Arial" panose="020B0604020202020204" pitchFamily="34" charset="0"/>
              </a:rPr>
              <a:t>, demonstrate </a:t>
            </a:r>
            <a:r>
              <a:rPr lang="en-GB" sz="2400" b="1" dirty="0">
                <a:latin typeface="Arial" panose="020B0604020202020204" pitchFamily="34" charset="0"/>
                <a:ea typeface="Calibri" panose="020F0502020204030204" pitchFamily="34" charset="0"/>
                <a:cs typeface="Arial" panose="020B0604020202020204" pitchFamily="34" charset="0"/>
              </a:rPr>
              <a:t>compassion</a:t>
            </a:r>
            <a:r>
              <a:rPr lang="en-GB" dirty="0">
                <a:latin typeface="Arial" panose="020B0604020202020204" pitchFamily="34" charset="0"/>
                <a:ea typeface="Calibri" panose="020F0502020204030204" pitchFamily="34" charset="0"/>
                <a:cs typeface="Arial" panose="020B0604020202020204" pitchFamily="34" charset="0"/>
              </a:rPr>
              <a:t> and </a:t>
            </a:r>
            <a:r>
              <a:rPr lang="en-GB" b="1" dirty="0">
                <a:latin typeface="Arial" panose="020B0604020202020204" pitchFamily="34" charset="0"/>
                <a:ea typeface="Calibri" panose="020F0502020204030204" pitchFamily="34" charset="0"/>
                <a:cs typeface="Arial" panose="020B0604020202020204" pitchFamily="34" charset="0"/>
              </a:rPr>
              <a:t>embody service to others humbly</a:t>
            </a:r>
            <a:r>
              <a:rPr lang="en-GB" dirty="0">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2400" b="1" dirty="0">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2400" dirty="0">
                <a:latin typeface="Arial" panose="020B0604020202020204" pitchFamily="34" charset="0"/>
                <a:ea typeface="Calibri" panose="020F0502020204030204" pitchFamily="34" charset="0"/>
                <a:cs typeface="Arial" panose="020B0604020202020204" pitchFamily="34" charset="0"/>
              </a:rPr>
              <a:t>”</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30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2E5994-82B9-4734-A2D3-980099C43288}"/>
              </a:ext>
            </a:extLst>
          </p:cNvPr>
          <p:cNvSpPr/>
          <p:nvPr/>
        </p:nvSpPr>
        <p:spPr>
          <a:xfrm>
            <a:off x="0" y="0"/>
            <a:ext cx="9144000" cy="5143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xmlns="" id="{F6DD489D-CDCD-4504-933B-B94949E030DC}"/>
              </a:ext>
            </a:extLst>
          </p:cNvPr>
          <p:cNvPicPr>
            <a:picLocks noChangeAspect="1"/>
          </p:cNvPicPr>
          <p:nvPr/>
        </p:nvPicPr>
        <p:blipFill>
          <a:blip r:embed="rId2"/>
          <a:stretch>
            <a:fillRect/>
          </a:stretch>
        </p:blipFill>
        <p:spPr>
          <a:xfrm>
            <a:off x="1169583" y="186071"/>
            <a:ext cx="7074194" cy="3979234"/>
          </a:xfrm>
          <a:prstGeom prst="rect">
            <a:avLst/>
          </a:prstGeom>
        </p:spPr>
      </p:pic>
      <p:sp>
        <p:nvSpPr>
          <p:cNvPr id="3" name="TextBox 2">
            <a:extLst>
              <a:ext uri="{FF2B5EF4-FFF2-40B4-BE49-F238E27FC236}">
                <a16:creationId xmlns:a16="http://schemas.microsoft.com/office/drawing/2014/main" xmlns="" id="{C8DFBA7C-FE51-4A67-9E99-C2E83A73FD46}"/>
              </a:ext>
            </a:extLst>
          </p:cNvPr>
          <p:cNvSpPr txBox="1"/>
          <p:nvPr/>
        </p:nvSpPr>
        <p:spPr>
          <a:xfrm>
            <a:off x="1599063" y="4245263"/>
            <a:ext cx="5915187" cy="830997"/>
          </a:xfrm>
          <a:prstGeom prst="rect">
            <a:avLst/>
          </a:prstGeom>
          <a:noFill/>
        </p:spPr>
        <p:txBody>
          <a:bodyPr wrap="square" rtlCol="0">
            <a:spAutoFit/>
          </a:bodyPr>
          <a:lstStyle/>
          <a:p>
            <a:pPr algn="ctr"/>
            <a:r>
              <a:rPr lang="en-GB" sz="2400" dirty="0">
                <a:solidFill>
                  <a:schemeClr val="bg1"/>
                </a:solidFill>
              </a:rPr>
              <a:t>“I lift my eyes up to the mountains, where does my help come from?” (Psalm 121.1)</a:t>
            </a:r>
          </a:p>
        </p:txBody>
      </p:sp>
      <p:grpSp>
        <p:nvGrpSpPr>
          <p:cNvPr id="5" name="Group 4">
            <a:extLst>
              <a:ext uri="{FF2B5EF4-FFF2-40B4-BE49-F238E27FC236}">
                <a16:creationId xmlns:a16="http://schemas.microsoft.com/office/drawing/2014/main" xmlns="" id="{78BD5DD2-E8A9-4C07-B329-7418EA98ADA2}"/>
              </a:ext>
            </a:extLst>
          </p:cNvPr>
          <p:cNvGrpSpPr/>
          <p:nvPr/>
        </p:nvGrpSpPr>
        <p:grpSpPr>
          <a:xfrm>
            <a:off x="1169583" y="0"/>
            <a:ext cx="6103593" cy="646331"/>
            <a:chOff x="2795080" y="1863864"/>
            <a:chExt cx="6103593" cy="646331"/>
          </a:xfrm>
        </p:grpSpPr>
        <p:sp>
          <p:nvSpPr>
            <p:cNvPr id="6" name="TextBox 5">
              <a:extLst>
                <a:ext uri="{FF2B5EF4-FFF2-40B4-BE49-F238E27FC236}">
                  <a16:creationId xmlns:a16="http://schemas.microsoft.com/office/drawing/2014/main" xmlns="" id="{0CBB7B0B-F872-4DD5-83BC-6B1639412820}"/>
                </a:ext>
              </a:extLst>
            </p:cNvPr>
            <p:cNvSpPr txBox="1"/>
            <p:nvPr/>
          </p:nvSpPr>
          <p:spPr>
            <a:xfrm>
              <a:off x="3465635" y="1863864"/>
              <a:ext cx="5433038" cy="646331"/>
            </a:xfrm>
            <a:prstGeom prst="rect">
              <a:avLst/>
            </a:prstGeom>
            <a:solidFill>
              <a:schemeClr val="tx1"/>
            </a:solidFill>
            <a:ln w="22225">
              <a:noFill/>
            </a:ln>
            <a:effectLst>
              <a:outerShdw blurRad="50800" dist="38100" dir="5400000" algn="t" rotWithShape="0">
                <a:prstClr val="black">
                  <a:alpha val="40000"/>
                </a:prstClr>
              </a:outerShdw>
              <a:softEdge rad="76200"/>
            </a:effectLst>
          </p:spPr>
          <p:txBody>
            <a:bodyPr wrap="square" rtlCol="0">
              <a:spAutoFit/>
            </a:bodyPr>
            <a:lstStyle/>
            <a:p>
              <a:pPr algn="ctr"/>
              <a:r>
                <a:rPr lang="en-GB" sz="3600" b="1" dirty="0">
                  <a:solidFill>
                    <a:schemeClr val="bg1"/>
                  </a:solidFill>
                </a:rPr>
                <a:t>Hope as Journey of Faith</a:t>
              </a:r>
              <a:endParaRPr lang="en-GB" sz="1600" b="1" dirty="0">
                <a:solidFill>
                  <a:schemeClr val="bg1"/>
                </a:solidFill>
              </a:endParaRPr>
            </a:p>
          </p:txBody>
        </p:sp>
        <p:cxnSp>
          <p:nvCxnSpPr>
            <p:cNvPr id="8" name="Straight Arrow Connector 7">
              <a:extLst>
                <a:ext uri="{FF2B5EF4-FFF2-40B4-BE49-F238E27FC236}">
                  <a16:creationId xmlns:a16="http://schemas.microsoft.com/office/drawing/2014/main" xmlns="" id="{0D92DE08-C740-4D2C-BEA4-FEB41CA4EB94}"/>
                </a:ext>
              </a:extLst>
            </p:cNvPr>
            <p:cNvCxnSpPr>
              <a:cxnSpLocks/>
            </p:cNvCxnSpPr>
            <p:nvPr/>
          </p:nvCxnSpPr>
          <p:spPr>
            <a:xfrm>
              <a:off x="2795080" y="2267843"/>
              <a:ext cx="5603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010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04134426"/>
              </p:ext>
            </p:extLst>
          </p:nvPr>
        </p:nvGraphicFramePr>
        <p:xfrm>
          <a:off x="1697268" y="43986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39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0126" y="683674"/>
            <a:ext cx="4138863" cy="2483318"/>
          </a:xfrm>
          <a:prstGeom prst="rect">
            <a:avLst/>
          </a:prstGeom>
        </p:spPr>
      </p:pic>
      <p:sp>
        <p:nvSpPr>
          <p:cNvPr id="3" name="TextBox 2"/>
          <p:cNvSpPr txBox="1"/>
          <p:nvPr/>
        </p:nvSpPr>
        <p:spPr>
          <a:xfrm>
            <a:off x="216568" y="421105"/>
            <a:ext cx="4150895" cy="3970318"/>
          </a:xfrm>
          <a:prstGeom prst="rect">
            <a:avLst/>
          </a:prstGeom>
          <a:noFill/>
        </p:spPr>
        <p:txBody>
          <a:bodyPr wrap="square" rtlCol="0">
            <a:spAutoFit/>
          </a:bodyPr>
          <a:lstStyle/>
          <a:p>
            <a:pPr algn="ctr"/>
            <a:r>
              <a:rPr lang="en-GB" sz="2800"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298121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5926" y="708946"/>
            <a:ext cx="4006515" cy="2677656"/>
          </a:xfrm>
          <a:prstGeom prst="rect">
            <a:avLst/>
          </a:prstGeom>
          <a:noFill/>
        </p:spPr>
        <p:txBody>
          <a:bodyPr wrap="square" rtlCol="0">
            <a:spAutoFit/>
          </a:bodyPr>
          <a:lstStyle/>
          <a:p>
            <a:r>
              <a:rPr lang="en-GB" sz="2800" dirty="0"/>
              <a:t>“..It must come off the shelf and be brought to life through leaders evaluating its potential impact on every area of day-to-day school life…”</a:t>
            </a:r>
            <a:endParaRPr lang="en-GB" dirty="0"/>
          </a:p>
        </p:txBody>
      </p:sp>
      <p:pic>
        <p:nvPicPr>
          <p:cNvPr id="4" name="Picture 3"/>
          <p:cNvPicPr>
            <a:picLocks noChangeAspect="1"/>
          </p:cNvPicPr>
          <p:nvPr/>
        </p:nvPicPr>
        <p:blipFill>
          <a:blip r:embed="rId2"/>
          <a:stretch>
            <a:fillRect/>
          </a:stretch>
        </p:blipFill>
        <p:spPr>
          <a:xfrm>
            <a:off x="625641" y="681570"/>
            <a:ext cx="4065189" cy="2705032"/>
          </a:xfrm>
          <a:prstGeom prst="rect">
            <a:avLst/>
          </a:prstGeom>
        </p:spPr>
      </p:pic>
    </p:spTree>
    <p:extLst>
      <p:ext uri="{BB962C8B-B14F-4D97-AF65-F5344CB8AC3E}">
        <p14:creationId xmlns:p14="http://schemas.microsoft.com/office/powerpoint/2010/main" val="291459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357" y="830179"/>
            <a:ext cx="4006515" cy="2677656"/>
          </a:xfrm>
          <a:prstGeom prst="rect">
            <a:avLst/>
          </a:prstGeom>
          <a:noFill/>
        </p:spPr>
        <p:txBody>
          <a:bodyPr wrap="square" rtlCol="0">
            <a:spAutoFit/>
          </a:bodyPr>
          <a:lstStyle/>
          <a:p>
            <a:r>
              <a:rPr lang="en-GB" sz="2800" dirty="0"/>
              <a:t>“…This dynamic and enhancing connection between ethos and outcomes is what we mean by ‘</a:t>
            </a:r>
            <a:r>
              <a:rPr lang="en-GB" sz="2800" b="1" dirty="0"/>
              <a:t>Bringing the Vision Alive</a:t>
            </a:r>
            <a:r>
              <a:rPr lang="en-GB" sz="2800" dirty="0"/>
              <a:t>.’” </a:t>
            </a:r>
          </a:p>
        </p:txBody>
      </p:sp>
      <p:pic>
        <p:nvPicPr>
          <p:cNvPr id="4" name="Picture 3"/>
          <p:cNvPicPr>
            <a:picLocks noChangeAspect="1"/>
          </p:cNvPicPr>
          <p:nvPr/>
        </p:nvPicPr>
        <p:blipFill>
          <a:blip r:embed="rId2"/>
          <a:stretch>
            <a:fillRect/>
          </a:stretch>
        </p:blipFill>
        <p:spPr>
          <a:xfrm>
            <a:off x="4846588" y="830179"/>
            <a:ext cx="3924173" cy="2610840"/>
          </a:xfrm>
          <a:prstGeom prst="rect">
            <a:avLst/>
          </a:prstGeom>
        </p:spPr>
      </p:pic>
    </p:spTree>
    <p:extLst>
      <p:ext uri="{BB962C8B-B14F-4D97-AF65-F5344CB8AC3E}">
        <p14:creationId xmlns:p14="http://schemas.microsoft.com/office/powerpoint/2010/main" val="413294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731598-0984-4412-963D-2881F8706348}"/>
              </a:ext>
            </a:extLst>
          </p:cNvPr>
          <p:cNvSpPr/>
          <p:nvPr/>
        </p:nvSpPr>
        <p:spPr>
          <a:xfrm>
            <a:off x="238540" y="441547"/>
            <a:ext cx="8428382" cy="3416320"/>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400" dirty="0"/>
              <a:t>My hope is that the lessons of the Foundation will resonate not just within Anglican schools, but also beyond, supporting improvement right across the system.</a:t>
            </a:r>
          </a:p>
          <a:p>
            <a:pPr algn="ctr"/>
            <a:r>
              <a:rPr lang="en-GB" sz="2400" b="1" dirty="0"/>
              <a:t>One of those lessons, that I certainly hope echoes in schools of all faiths and none, is the Foundation’s affirmation that there should not, indeed cannot, be a trade-off between school ethos and school outcomes.</a:t>
            </a:r>
          </a:p>
          <a:p>
            <a:pPr algn="ctr"/>
            <a:endParaRPr lang="en-GB" sz="2400" b="1" dirty="0"/>
          </a:p>
          <a:p>
            <a:r>
              <a:rPr lang="en-GB" sz="2400" dirty="0"/>
              <a:t>Amanda Spielman, HMCI, Feb 2018</a:t>
            </a:r>
          </a:p>
        </p:txBody>
      </p:sp>
    </p:spTree>
    <p:extLst>
      <p:ext uri="{BB962C8B-B14F-4D97-AF65-F5344CB8AC3E}">
        <p14:creationId xmlns:p14="http://schemas.microsoft.com/office/powerpoint/2010/main" val="2164920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7" y="1801091"/>
            <a:ext cx="1892595" cy="646331"/>
          </a:xfrm>
          <a:prstGeom prst="rect">
            <a:avLst/>
          </a:prstGeom>
          <a:solidFill>
            <a:schemeClr val="accent2">
              <a:lumMod val="20000"/>
              <a:lumOff val="80000"/>
            </a:schemeClr>
          </a:solidFill>
        </p:spPr>
        <p:txBody>
          <a:bodyPr wrap="square" rtlCol="0">
            <a:spAutoFit/>
          </a:bodyPr>
          <a:lstStyle/>
          <a:p>
            <a:pPr algn="ctr"/>
            <a:r>
              <a:rPr lang="en-GB" sz="3600" b="1" dirty="0"/>
              <a:t>ethos</a:t>
            </a:r>
          </a:p>
        </p:txBody>
      </p:sp>
      <p:sp>
        <p:nvSpPr>
          <p:cNvPr id="4" name="TextBox 3"/>
          <p:cNvSpPr txBox="1"/>
          <p:nvPr/>
        </p:nvSpPr>
        <p:spPr>
          <a:xfrm>
            <a:off x="6358270" y="1801091"/>
            <a:ext cx="2668773" cy="646331"/>
          </a:xfrm>
          <a:prstGeom prst="rect">
            <a:avLst/>
          </a:prstGeom>
          <a:solidFill>
            <a:schemeClr val="accent2">
              <a:lumMod val="20000"/>
              <a:lumOff val="80000"/>
            </a:schemeClr>
          </a:solidFill>
        </p:spPr>
        <p:txBody>
          <a:bodyPr wrap="square" rtlCol="0">
            <a:spAutoFit/>
          </a:bodyPr>
          <a:lstStyle/>
          <a:p>
            <a:pPr algn="ctr"/>
            <a:r>
              <a:rPr lang="en-GB" sz="3600" b="1" dirty="0"/>
              <a:t>outcomes</a:t>
            </a:r>
          </a:p>
        </p:txBody>
      </p:sp>
      <p:sp>
        <p:nvSpPr>
          <p:cNvPr id="6" name="TextBox 5"/>
          <p:cNvSpPr txBox="1"/>
          <p:nvPr/>
        </p:nvSpPr>
        <p:spPr>
          <a:xfrm>
            <a:off x="191387" y="2632087"/>
            <a:ext cx="5486679" cy="1754326"/>
          </a:xfrm>
          <a:prstGeom prst="rect">
            <a:avLst/>
          </a:prstGeom>
          <a:noFill/>
        </p:spPr>
        <p:txBody>
          <a:bodyPr wrap="square" rtlCol="0">
            <a:spAutoFit/>
          </a:bodyPr>
          <a:lstStyle/>
          <a:p>
            <a:r>
              <a:rPr lang="en-GB" b="1" dirty="0"/>
              <a:t>How do you define this for your school? </a:t>
            </a:r>
          </a:p>
          <a:p>
            <a:r>
              <a:rPr lang="en-GB" b="1" dirty="0"/>
              <a:t>(in a sentence…)</a:t>
            </a:r>
          </a:p>
          <a:p>
            <a:pPr marL="285750" indent="-285750">
              <a:buFont typeface="Arial" panose="020B0604020202020204" pitchFamily="34" charset="0"/>
              <a:buChar char="•"/>
            </a:pPr>
            <a:r>
              <a:rPr lang="en-GB" i="1" dirty="0"/>
              <a:t>Where does your ethos come from?</a:t>
            </a:r>
          </a:p>
          <a:p>
            <a:pPr marL="285750" indent="-285750">
              <a:buFont typeface="Arial" panose="020B0604020202020204" pitchFamily="34" charset="0"/>
              <a:buChar char="•"/>
            </a:pPr>
            <a:r>
              <a:rPr lang="en-GB" i="1" dirty="0"/>
              <a:t>What are the commonalities and differences between us?</a:t>
            </a:r>
          </a:p>
          <a:p>
            <a:pPr marL="285750" indent="-285750">
              <a:buFont typeface="Arial" panose="020B0604020202020204" pitchFamily="34" charset="0"/>
              <a:buChar char="•"/>
            </a:pPr>
            <a:r>
              <a:rPr lang="en-GB" i="1" dirty="0"/>
              <a:t>What difference does it make to your lived reality?</a:t>
            </a:r>
          </a:p>
        </p:txBody>
      </p:sp>
      <p:sp>
        <p:nvSpPr>
          <p:cNvPr id="7" name="TextBox 6"/>
          <p:cNvSpPr txBox="1"/>
          <p:nvPr/>
        </p:nvSpPr>
        <p:spPr>
          <a:xfrm>
            <a:off x="4920916" y="40206"/>
            <a:ext cx="4106127" cy="1754326"/>
          </a:xfrm>
          <a:prstGeom prst="rect">
            <a:avLst/>
          </a:prstGeom>
          <a:noFill/>
        </p:spPr>
        <p:txBody>
          <a:bodyPr wrap="square" rtlCol="0">
            <a:spAutoFit/>
          </a:bodyPr>
          <a:lstStyle/>
          <a:p>
            <a:pPr algn="r"/>
            <a:r>
              <a:rPr lang="en-GB" b="1" dirty="0"/>
              <a:t>What outcomes are you trying to improve?</a:t>
            </a:r>
          </a:p>
          <a:p>
            <a:pPr marL="285750" indent="-285750" algn="r">
              <a:buFont typeface="Arial" panose="020B0604020202020204" pitchFamily="34" charset="0"/>
              <a:buChar char="•"/>
            </a:pPr>
            <a:r>
              <a:rPr lang="en-GB" i="1" dirty="0"/>
              <a:t>What are the pressures and challenges?</a:t>
            </a:r>
          </a:p>
          <a:p>
            <a:pPr marL="285750" indent="-285750" algn="r">
              <a:buFont typeface="Arial" panose="020B0604020202020204" pitchFamily="34" charset="0"/>
              <a:buChar char="•"/>
            </a:pPr>
            <a:r>
              <a:rPr lang="en-GB" i="1" dirty="0"/>
              <a:t>Who defines this journey?</a:t>
            </a:r>
          </a:p>
          <a:p>
            <a:pPr marL="285750" indent="-285750" algn="r">
              <a:buFont typeface="Arial" panose="020B0604020202020204" pitchFamily="34" charset="0"/>
              <a:buChar char="•"/>
            </a:pPr>
            <a:r>
              <a:rPr lang="en-GB" i="1" dirty="0"/>
              <a:t>What help could the Vision offer you?</a:t>
            </a:r>
          </a:p>
        </p:txBody>
      </p:sp>
      <p:grpSp>
        <p:nvGrpSpPr>
          <p:cNvPr id="11" name="Group 10"/>
          <p:cNvGrpSpPr/>
          <p:nvPr/>
        </p:nvGrpSpPr>
        <p:grpSpPr>
          <a:xfrm>
            <a:off x="2083982" y="1708757"/>
            <a:ext cx="4274288" cy="923330"/>
            <a:chOff x="2083982" y="1708757"/>
            <a:chExt cx="4274288" cy="923330"/>
          </a:xfrm>
        </p:grpSpPr>
        <p:sp>
          <p:nvSpPr>
            <p:cNvPr id="5" name="TextBox 4"/>
            <p:cNvSpPr txBox="1"/>
            <p:nvPr/>
          </p:nvSpPr>
          <p:spPr>
            <a:xfrm>
              <a:off x="2498652" y="1708757"/>
              <a:ext cx="3444948" cy="923330"/>
            </a:xfrm>
            <a:prstGeom prst="rect">
              <a:avLst/>
            </a:prstGeom>
            <a:solidFill>
              <a:schemeClr val="accent2">
                <a:lumMod val="60000"/>
                <a:lumOff val="40000"/>
              </a:schemeClr>
            </a:solidFill>
          </p:spPr>
          <p:txBody>
            <a:bodyPr wrap="square" rtlCol="0">
              <a:spAutoFit/>
            </a:bodyPr>
            <a:lstStyle/>
            <a:p>
              <a:pPr algn="ctr"/>
              <a:r>
                <a:rPr lang="en-GB" sz="5400" b="1" dirty="0"/>
                <a:t>enhancing</a:t>
              </a:r>
            </a:p>
          </p:txBody>
        </p:sp>
        <p:cxnSp>
          <p:nvCxnSpPr>
            <p:cNvPr id="9" name="Straight Connector 8"/>
            <p:cNvCxnSpPr>
              <a:stCxn id="3" idx="3"/>
            </p:cNvCxnSpPr>
            <p:nvPr/>
          </p:nvCxnSpPr>
          <p:spPr>
            <a:xfrm flipV="1">
              <a:off x="2083982" y="2124256"/>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8001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07162745"/>
              </p:ext>
            </p:extLst>
          </p:nvPr>
        </p:nvGraphicFramePr>
        <p:xfrm>
          <a:off x="-834190" y="3613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srcRect l="23816" t="28762" r="27237" b="13945"/>
          <a:stretch/>
        </p:blipFill>
        <p:spPr>
          <a:xfrm rot="958613">
            <a:off x="4731634" y="842873"/>
            <a:ext cx="3855017" cy="25369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85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BEE075B-E20C-4CAA-98AC-32AB3B36BC93}"/>
              </a:ext>
            </a:extLst>
          </p:cNvPr>
          <p:cNvSpPr txBox="1"/>
          <p:nvPr/>
        </p:nvSpPr>
        <p:spPr>
          <a:xfrm>
            <a:off x="288476" y="-339820"/>
            <a:ext cx="8567048" cy="1077218"/>
          </a:xfrm>
          <a:prstGeom prst="rect">
            <a:avLst/>
          </a:prstGeom>
          <a:noFill/>
        </p:spPr>
        <p:txBody>
          <a:bodyPr wrap="square" rtlCol="0">
            <a:spAutoFit/>
          </a:bodyPr>
          <a:lstStyle/>
          <a:p>
            <a:endParaRPr lang="en-GB" sz="3200" b="1" dirty="0">
              <a:highlight>
                <a:srgbClr val="FFFF00"/>
              </a:highlight>
            </a:endParaRPr>
          </a:p>
          <a:p>
            <a:r>
              <a:rPr lang="en-GB" sz="3200" b="1" dirty="0"/>
              <a:t>Pedagogy: Freedoms and Opportunities</a:t>
            </a:r>
            <a:endParaRPr lang="en-GB" sz="2400" dirty="0"/>
          </a:p>
        </p:txBody>
      </p:sp>
      <p:sp>
        <p:nvSpPr>
          <p:cNvPr id="4" name="TextBox 3">
            <a:extLst>
              <a:ext uri="{FF2B5EF4-FFF2-40B4-BE49-F238E27FC236}">
                <a16:creationId xmlns:a16="http://schemas.microsoft.com/office/drawing/2014/main" xmlns="" id="{F84EDB32-9239-4562-87F8-4FA4B349D503}"/>
              </a:ext>
            </a:extLst>
          </p:cNvPr>
          <p:cNvSpPr txBox="1"/>
          <p:nvPr/>
        </p:nvSpPr>
        <p:spPr>
          <a:xfrm>
            <a:off x="596348" y="1192696"/>
            <a:ext cx="2763078" cy="707886"/>
          </a:xfrm>
          <a:prstGeom prst="rect">
            <a:avLst/>
          </a:prstGeom>
          <a:solidFill>
            <a:schemeClr val="bg2">
              <a:lumMod val="40000"/>
              <a:lumOff val="60000"/>
            </a:schemeClr>
          </a:solidFill>
          <a:ln w="22225">
            <a:solidFill>
              <a:schemeClr val="accent1"/>
            </a:solidFill>
          </a:ln>
        </p:spPr>
        <p:txBody>
          <a:bodyPr wrap="square" rtlCol="0">
            <a:spAutoFit/>
          </a:bodyPr>
          <a:lstStyle/>
          <a:p>
            <a:pPr algn="ctr"/>
            <a:r>
              <a:rPr lang="en-GB" sz="4000" b="1" dirty="0"/>
              <a:t>Knowledge</a:t>
            </a:r>
          </a:p>
        </p:txBody>
      </p:sp>
      <p:sp>
        <p:nvSpPr>
          <p:cNvPr id="5" name="TextBox 4">
            <a:extLst>
              <a:ext uri="{FF2B5EF4-FFF2-40B4-BE49-F238E27FC236}">
                <a16:creationId xmlns:a16="http://schemas.microsoft.com/office/drawing/2014/main" xmlns="" id="{AD94630D-457C-41B6-AD20-5483FBED98AF}"/>
              </a:ext>
            </a:extLst>
          </p:cNvPr>
          <p:cNvSpPr txBox="1"/>
          <p:nvPr/>
        </p:nvSpPr>
        <p:spPr>
          <a:xfrm>
            <a:off x="5476461" y="1192524"/>
            <a:ext cx="2763078" cy="707886"/>
          </a:xfrm>
          <a:prstGeom prst="rect">
            <a:avLst/>
          </a:prstGeom>
          <a:solidFill>
            <a:schemeClr val="bg2">
              <a:lumMod val="40000"/>
              <a:lumOff val="60000"/>
            </a:schemeClr>
          </a:solidFill>
          <a:ln w="22225">
            <a:solidFill>
              <a:schemeClr val="accent1"/>
            </a:solidFill>
          </a:ln>
        </p:spPr>
        <p:txBody>
          <a:bodyPr wrap="square" rtlCol="0">
            <a:spAutoFit/>
          </a:bodyPr>
          <a:lstStyle/>
          <a:p>
            <a:pPr algn="ctr"/>
            <a:r>
              <a:rPr lang="en-GB" sz="4000" b="1" dirty="0"/>
              <a:t>Wisdom</a:t>
            </a:r>
          </a:p>
        </p:txBody>
      </p:sp>
      <p:cxnSp>
        <p:nvCxnSpPr>
          <p:cNvPr id="7" name="Straight Connector 6">
            <a:extLst>
              <a:ext uri="{FF2B5EF4-FFF2-40B4-BE49-F238E27FC236}">
                <a16:creationId xmlns:a16="http://schemas.microsoft.com/office/drawing/2014/main" xmlns="" id="{B8B3A9BB-54AD-4064-9873-C869C0D9A17B}"/>
              </a:ext>
            </a:extLst>
          </p:cNvPr>
          <p:cNvCxnSpPr>
            <a:cxnSpLocks/>
            <a:stCxn id="4" idx="2"/>
          </p:cNvCxnSpPr>
          <p:nvPr/>
        </p:nvCxnSpPr>
        <p:spPr>
          <a:xfrm>
            <a:off x="1977887" y="1900582"/>
            <a:ext cx="2594113" cy="2082783"/>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xmlns="" id="{AA45C245-BA0A-4EEB-BF25-4513396A6CCD}"/>
              </a:ext>
            </a:extLst>
          </p:cNvPr>
          <p:cNvCxnSpPr>
            <a:cxnSpLocks/>
          </p:cNvCxnSpPr>
          <p:nvPr/>
        </p:nvCxnSpPr>
        <p:spPr>
          <a:xfrm flipH="1">
            <a:off x="4572000" y="1900582"/>
            <a:ext cx="2146852" cy="2082783"/>
          </a:xfrm>
          <a:prstGeom prst="line">
            <a:avLst/>
          </a:prstGeom>
        </p:spPr>
        <p:style>
          <a:lnRef idx="2">
            <a:schemeClr val="dk1"/>
          </a:lnRef>
          <a:fillRef idx="0">
            <a:schemeClr val="dk1"/>
          </a:fillRef>
          <a:effectRef idx="1">
            <a:schemeClr val="dk1"/>
          </a:effectRef>
          <a:fontRef idx="minor">
            <a:schemeClr val="tx1"/>
          </a:fontRef>
        </p:style>
      </p:cxnSp>
      <p:sp>
        <p:nvSpPr>
          <p:cNvPr id="12" name="Arrow: Left-Right 11">
            <a:extLst>
              <a:ext uri="{FF2B5EF4-FFF2-40B4-BE49-F238E27FC236}">
                <a16:creationId xmlns:a16="http://schemas.microsoft.com/office/drawing/2014/main" xmlns="" id="{CCEB8A16-F974-4F8F-9B71-809AE7016DA5}"/>
              </a:ext>
            </a:extLst>
          </p:cNvPr>
          <p:cNvSpPr/>
          <p:nvPr/>
        </p:nvSpPr>
        <p:spPr>
          <a:xfrm>
            <a:off x="3359425" y="1369495"/>
            <a:ext cx="2117035" cy="35394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xmlns="" id="{27010568-A585-440A-A894-368C63D0E44F}"/>
              </a:ext>
            </a:extLst>
          </p:cNvPr>
          <p:cNvSpPr/>
          <p:nvPr/>
        </p:nvSpPr>
        <p:spPr>
          <a:xfrm rot="1069707">
            <a:off x="632024" y="2054868"/>
            <a:ext cx="655093" cy="17742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xmlns="" id="{1A974749-D92B-4DBA-8C60-1C9B054C8599}"/>
              </a:ext>
            </a:extLst>
          </p:cNvPr>
          <p:cNvSpPr/>
          <p:nvPr/>
        </p:nvSpPr>
        <p:spPr>
          <a:xfrm rot="20643685">
            <a:off x="7716793" y="2056709"/>
            <a:ext cx="655093" cy="177420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4AB827EE-4827-4B9B-A2D3-4D837C8BD16A}"/>
              </a:ext>
            </a:extLst>
          </p:cNvPr>
          <p:cNvSpPr txBox="1"/>
          <p:nvPr/>
        </p:nvSpPr>
        <p:spPr>
          <a:xfrm>
            <a:off x="3359426" y="1903331"/>
            <a:ext cx="2117035" cy="923330"/>
          </a:xfrm>
          <a:prstGeom prst="rect">
            <a:avLst/>
          </a:prstGeom>
          <a:noFill/>
        </p:spPr>
        <p:txBody>
          <a:bodyPr wrap="square" rtlCol="0">
            <a:spAutoFit/>
          </a:bodyPr>
          <a:lstStyle/>
          <a:p>
            <a:pPr algn="ctr"/>
            <a:r>
              <a:rPr lang="en-GB" b="1" dirty="0"/>
              <a:t>Tension – necessary, symbiotic, empowering?</a:t>
            </a:r>
          </a:p>
        </p:txBody>
      </p:sp>
    </p:spTree>
    <p:extLst>
      <p:ext uri="{BB962C8B-B14F-4D97-AF65-F5344CB8AC3E}">
        <p14:creationId xmlns:p14="http://schemas.microsoft.com/office/powerpoint/2010/main" val="1414219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E2D81373-FC8F-4A7E-8CB5-732F7BE56243}"/>
              </a:ext>
            </a:extLst>
          </p:cNvPr>
          <p:cNvSpPr/>
          <p:nvPr/>
        </p:nvSpPr>
        <p:spPr>
          <a:xfrm>
            <a:off x="426890" y="737398"/>
            <a:ext cx="5793352" cy="3507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9BEE075B-E20C-4CAA-98AC-32AB3B36BC93}"/>
              </a:ext>
            </a:extLst>
          </p:cNvPr>
          <p:cNvSpPr txBox="1"/>
          <p:nvPr/>
        </p:nvSpPr>
        <p:spPr>
          <a:xfrm>
            <a:off x="288476" y="-339820"/>
            <a:ext cx="8567048" cy="1077218"/>
          </a:xfrm>
          <a:prstGeom prst="rect">
            <a:avLst/>
          </a:prstGeom>
          <a:noFill/>
        </p:spPr>
        <p:txBody>
          <a:bodyPr wrap="square" rtlCol="0">
            <a:spAutoFit/>
          </a:bodyPr>
          <a:lstStyle/>
          <a:p>
            <a:endParaRPr lang="en-GB" sz="3200" b="1" dirty="0">
              <a:highlight>
                <a:srgbClr val="FFFF00"/>
              </a:highlight>
            </a:endParaRPr>
          </a:p>
          <a:p>
            <a:r>
              <a:rPr lang="en-GB" sz="3200" b="1" dirty="0"/>
              <a:t>Pedagogy: Freedoms and Opportunities</a:t>
            </a:r>
            <a:endParaRPr lang="en-GB" sz="2400" dirty="0"/>
          </a:p>
        </p:txBody>
      </p:sp>
      <p:sp>
        <p:nvSpPr>
          <p:cNvPr id="5" name="TextBox 4">
            <a:extLst>
              <a:ext uri="{FF2B5EF4-FFF2-40B4-BE49-F238E27FC236}">
                <a16:creationId xmlns:a16="http://schemas.microsoft.com/office/drawing/2014/main" xmlns="" id="{AD94630D-457C-41B6-AD20-5483FBED98AF}"/>
              </a:ext>
            </a:extLst>
          </p:cNvPr>
          <p:cNvSpPr txBox="1"/>
          <p:nvPr/>
        </p:nvSpPr>
        <p:spPr>
          <a:xfrm>
            <a:off x="426890" y="1559213"/>
            <a:ext cx="2138302" cy="523220"/>
          </a:xfrm>
          <a:prstGeom prst="rect">
            <a:avLst/>
          </a:prstGeom>
          <a:noFill/>
          <a:ln w="22225">
            <a:noFill/>
          </a:ln>
        </p:spPr>
        <p:txBody>
          <a:bodyPr wrap="square" rtlCol="0">
            <a:spAutoFit/>
          </a:bodyPr>
          <a:lstStyle/>
          <a:p>
            <a:pPr algn="ctr"/>
            <a:r>
              <a:rPr lang="en-GB" sz="2800" b="1" dirty="0"/>
              <a:t>Wisdom</a:t>
            </a:r>
          </a:p>
        </p:txBody>
      </p:sp>
      <p:sp>
        <p:nvSpPr>
          <p:cNvPr id="3" name="Oval 2">
            <a:extLst>
              <a:ext uri="{FF2B5EF4-FFF2-40B4-BE49-F238E27FC236}">
                <a16:creationId xmlns:a16="http://schemas.microsoft.com/office/drawing/2014/main" xmlns="" id="{417784F6-8A37-4B94-8DAA-6758A814C5A0}"/>
              </a:ext>
            </a:extLst>
          </p:cNvPr>
          <p:cNvSpPr/>
          <p:nvPr/>
        </p:nvSpPr>
        <p:spPr>
          <a:xfrm>
            <a:off x="2092256" y="1328617"/>
            <a:ext cx="2489408" cy="2365084"/>
          </a:xfrm>
          <a:prstGeom prst="ellipse">
            <a:avLst/>
          </a:prstGeom>
          <a:gradFill>
            <a:gsLst>
              <a:gs pos="0">
                <a:schemeClr val="bg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xmlns="" id="{F84EDB32-9239-4562-87F8-4FA4B349D503}"/>
              </a:ext>
            </a:extLst>
          </p:cNvPr>
          <p:cNvSpPr txBox="1"/>
          <p:nvPr/>
        </p:nvSpPr>
        <p:spPr>
          <a:xfrm>
            <a:off x="1384636" y="2155637"/>
            <a:ext cx="3937477" cy="584775"/>
          </a:xfrm>
          <a:prstGeom prst="rect">
            <a:avLst/>
          </a:prstGeom>
          <a:noFill/>
          <a:ln w="22225">
            <a:noFill/>
          </a:ln>
        </p:spPr>
        <p:txBody>
          <a:bodyPr wrap="square" rtlCol="0">
            <a:spAutoFit/>
          </a:bodyPr>
          <a:lstStyle/>
          <a:p>
            <a:pPr algn="ctr"/>
            <a:r>
              <a:rPr lang="en-GB" sz="3200" b="1" dirty="0"/>
              <a:t>Knowledge</a:t>
            </a:r>
            <a:endParaRPr lang="en-GB" sz="2000" b="1" dirty="0"/>
          </a:p>
        </p:txBody>
      </p:sp>
      <p:sp>
        <p:nvSpPr>
          <p:cNvPr id="17" name="TextBox 16">
            <a:extLst>
              <a:ext uri="{FF2B5EF4-FFF2-40B4-BE49-F238E27FC236}">
                <a16:creationId xmlns:a16="http://schemas.microsoft.com/office/drawing/2014/main" xmlns="" id="{76C64C9D-D220-42CB-91C2-1ACAE45C286A}"/>
              </a:ext>
            </a:extLst>
          </p:cNvPr>
          <p:cNvSpPr txBox="1"/>
          <p:nvPr/>
        </p:nvSpPr>
        <p:spPr>
          <a:xfrm>
            <a:off x="4252962" y="2740412"/>
            <a:ext cx="2138302" cy="523220"/>
          </a:xfrm>
          <a:prstGeom prst="rect">
            <a:avLst/>
          </a:prstGeom>
          <a:noFill/>
          <a:ln w="22225">
            <a:noFill/>
          </a:ln>
        </p:spPr>
        <p:txBody>
          <a:bodyPr wrap="square" rtlCol="0">
            <a:spAutoFit/>
          </a:bodyPr>
          <a:lstStyle/>
          <a:p>
            <a:pPr algn="ctr"/>
            <a:r>
              <a:rPr lang="en-GB" sz="2800" b="1" dirty="0"/>
              <a:t>Wisdom</a:t>
            </a:r>
          </a:p>
        </p:txBody>
      </p:sp>
      <p:sp>
        <p:nvSpPr>
          <p:cNvPr id="6" name="TextBox 5">
            <a:extLst>
              <a:ext uri="{FF2B5EF4-FFF2-40B4-BE49-F238E27FC236}">
                <a16:creationId xmlns:a16="http://schemas.microsoft.com/office/drawing/2014/main" xmlns="" id="{69FD0AC7-E0F9-4E29-A96E-95B175855BF8}"/>
              </a:ext>
            </a:extLst>
          </p:cNvPr>
          <p:cNvSpPr txBox="1"/>
          <p:nvPr/>
        </p:nvSpPr>
        <p:spPr>
          <a:xfrm>
            <a:off x="6687701" y="1771701"/>
            <a:ext cx="2395814" cy="1323439"/>
          </a:xfrm>
          <a:prstGeom prst="rect">
            <a:avLst/>
          </a:prstGeom>
          <a:noFill/>
        </p:spPr>
        <p:txBody>
          <a:bodyPr wrap="square" rtlCol="0">
            <a:spAutoFit/>
          </a:bodyPr>
          <a:lstStyle/>
          <a:p>
            <a:pPr algn="ctr"/>
            <a:r>
              <a:rPr lang="en-GB" sz="2000" dirty="0"/>
              <a:t>Is Vision not simply where we’re headed, but how we see things?</a:t>
            </a:r>
          </a:p>
        </p:txBody>
      </p:sp>
    </p:spTree>
    <p:extLst>
      <p:ext uri="{BB962C8B-B14F-4D97-AF65-F5344CB8AC3E}">
        <p14:creationId xmlns:p14="http://schemas.microsoft.com/office/powerpoint/2010/main" val="276762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675861" y="183108"/>
            <a:ext cx="8070574" cy="3685048"/>
          </a:xfrm>
          <a:prstGeom prst="rect">
            <a:avLst/>
          </a:prstGeom>
        </p:spPr>
        <p:txBody>
          <a:bodyPr wrap="square">
            <a:spAutoFit/>
          </a:bodyPr>
          <a:lstStyle/>
          <a:p>
            <a:pPr algn="ctr">
              <a:lnSpc>
                <a:spcPct val="107000"/>
              </a:lnSpc>
              <a:spcAft>
                <a:spcPts val="800"/>
              </a:spcAft>
            </a:pPr>
            <a:r>
              <a:rPr lang="en-GB" sz="3200" b="1" dirty="0">
                <a:latin typeface="Arial" panose="020B0604020202020204" pitchFamily="34" charset="0"/>
                <a:ea typeface="Calibri" panose="020F0502020204030204" pitchFamily="34" charset="0"/>
                <a:cs typeface="Arial" panose="020B0604020202020204" pitchFamily="34" charset="0"/>
              </a:rPr>
              <a:t>Committed:</a:t>
            </a:r>
            <a:endParaRPr lang="en-GB" sz="1050"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“Leaders who are committed </a:t>
            </a:r>
            <a:r>
              <a:rPr lang="en-GB" sz="2400" b="1" dirty="0">
                <a:latin typeface="Arial" panose="020B0604020202020204" pitchFamily="34" charset="0"/>
                <a:ea typeface="Calibri" panose="020F0502020204030204" pitchFamily="34" charset="0"/>
                <a:cs typeface="Arial" panose="020B0604020202020204" pitchFamily="34" charset="0"/>
              </a:rPr>
              <a:t>exude energy and passion</a:t>
            </a:r>
            <a:r>
              <a:rPr lang="en-GB" sz="24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all they do, </a:t>
            </a:r>
            <a:r>
              <a:rPr lang="en-GB" sz="2800" b="1" dirty="0">
                <a:latin typeface="Arial" panose="020B0604020202020204" pitchFamily="34" charset="0"/>
                <a:ea typeface="Calibri" panose="020F0502020204030204" pitchFamily="34" charset="0"/>
                <a:cs typeface="Arial" panose="020B0604020202020204" pitchFamily="34" charset="0"/>
              </a:rPr>
              <a:t>inspiring confidence </a:t>
            </a:r>
            <a:r>
              <a:rPr lang="en-GB" sz="2800" dirty="0">
                <a:latin typeface="Arial" panose="020B0604020202020204" pitchFamily="34" charset="0"/>
                <a:ea typeface="Calibri" panose="020F0502020204030204" pitchFamily="34" charset="0"/>
                <a:cs typeface="Arial" panose="020B0604020202020204" pitchFamily="34" charset="0"/>
              </a:rPr>
              <a:t>and</a:t>
            </a:r>
            <a:r>
              <a:rPr lang="en-GB" sz="2800" b="1" dirty="0">
                <a:latin typeface="Arial" panose="020B0604020202020204" pitchFamily="34" charset="0"/>
                <a:ea typeface="Calibri" panose="020F0502020204030204" pitchFamily="34" charset="0"/>
                <a:cs typeface="Arial" panose="020B0604020202020204" pitchFamily="34" charset="0"/>
              </a:rPr>
              <a:t> faithfulness</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2800" b="1" dirty="0">
                <a:latin typeface="Arial" panose="020B0604020202020204" pitchFamily="34" charset="0"/>
                <a:ea typeface="Calibri" panose="020F0502020204030204" pitchFamily="34" charset="0"/>
                <a:cs typeface="Arial" panose="020B0604020202020204" pitchFamily="34" charset="0"/>
              </a:rPr>
              <a:t>resilient in the face of challenge.</a:t>
            </a:r>
            <a:r>
              <a:rPr lang="en-GB" sz="28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They take long-term decisions and </a:t>
            </a:r>
            <a:r>
              <a:rPr lang="en-GB" sz="2000" b="1" dirty="0">
                <a:latin typeface="Arial" panose="020B0604020202020204" pitchFamily="34" charset="0"/>
                <a:ea typeface="Calibri" panose="020F0502020204030204" pitchFamily="34" charset="0"/>
                <a:cs typeface="Arial" panose="020B0604020202020204" pitchFamily="34" charset="0"/>
              </a:rPr>
              <a:t>not easily swayed</a:t>
            </a:r>
            <a:r>
              <a:rPr lang="en-GB" sz="2000" dirty="0">
                <a:latin typeface="Arial" panose="020B0604020202020204" pitchFamily="34" charset="0"/>
                <a:ea typeface="Calibri" panose="020F0502020204030204" pitchFamily="34" charset="0"/>
                <a:cs typeface="Arial" panose="020B0604020202020204" pitchFamily="34" charset="0"/>
              </a:rPr>
              <a:t> </a:t>
            </a:r>
            <a:r>
              <a:rPr lang="en-GB" sz="1600" dirty="0">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000" b="1" dirty="0">
                <a:latin typeface="Arial" panose="020B0604020202020204" pitchFamily="34" charset="0"/>
                <a:ea typeface="Calibri" panose="020F0502020204030204" pitchFamily="34" charset="0"/>
                <a:cs typeface="Arial" panose="020B0604020202020204" pitchFamily="34" charset="0"/>
              </a:rPr>
              <a:t>sense of mission</a:t>
            </a:r>
            <a:r>
              <a:rPr lang="en-GB" sz="2000" dirty="0">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1600" dirty="0">
                <a:latin typeface="Arial" panose="020B0604020202020204" pitchFamily="34" charset="0"/>
                <a:ea typeface="Calibri" panose="020F0502020204030204" pitchFamily="34" charset="0"/>
                <a:cs typeface="Arial" panose="020B0604020202020204" pitchFamily="34" charset="0"/>
              </a:rPr>
              <a:t>the </a:t>
            </a:r>
            <a:r>
              <a:rPr lang="en-GB" sz="2800" b="1" dirty="0">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0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731598-0984-4412-963D-2881F8706348}"/>
              </a:ext>
            </a:extLst>
          </p:cNvPr>
          <p:cNvSpPr/>
          <p:nvPr/>
        </p:nvSpPr>
        <p:spPr>
          <a:xfrm>
            <a:off x="1260044" y="1058683"/>
            <a:ext cx="2655974" cy="2062103"/>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3200" b="1" dirty="0"/>
              <a:t>What could this look like for Teaching and Learning?</a:t>
            </a:r>
          </a:p>
        </p:txBody>
      </p:sp>
      <p:pic>
        <p:nvPicPr>
          <p:cNvPr id="1026" name="Picture 2" descr="Image result for learning rainforest">
            <a:extLst>
              <a:ext uri="{FF2B5EF4-FFF2-40B4-BE49-F238E27FC236}">
                <a16:creationId xmlns:a16="http://schemas.microsoft.com/office/drawing/2014/main" xmlns=""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5414257" y="436807"/>
            <a:ext cx="2337568" cy="330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25359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3C13276-B32F-44DF-BB0C-2E16EB295727}"/>
              </a:ext>
            </a:extLst>
          </p:cNvPr>
          <p:cNvGraphicFramePr>
            <a:graphicFrameLocks noGrp="1"/>
          </p:cNvGraphicFramePr>
          <p:nvPr>
            <p:extLst/>
          </p:nvPr>
        </p:nvGraphicFramePr>
        <p:xfrm>
          <a:off x="377686" y="122307"/>
          <a:ext cx="8587410" cy="4028440"/>
        </p:xfrm>
        <a:graphic>
          <a:graphicData uri="http://schemas.openxmlformats.org/drawingml/2006/table">
            <a:tbl>
              <a:tblPr firstRow="1" bandRow="1">
                <a:tableStyleId>{93296810-A885-4BE3-A3E7-6D5BEEA58F35}</a:tableStyleId>
              </a:tblPr>
              <a:tblGrid>
                <a:gridCol w="4293705">
                  <a:extLst>
                    <a:ext uri="{9D8B030D-6E8A-4147-A177-3AD203B41FA5}">
                      <a16:colId xmlns:a16="http://schemas.microsoft.com/office/drawing/2014/main" xmlns="" val="2589394018"/>
                    </a:ext>
                  </a:extLst>
                </a:gridCol>
                <a:gridCol w="4293705">
                  <a:extLst>
                    <a:ext uri="{9D8B030D-6E8A-4147-A177-3AD203B41FA5}">
                      <a16:colId xmlns:a16="http://schemas.microsoft.com/office/drawing/2014/main" xmlns="" val="494215844"/>
                    </a:ext>
                  </a:extLst>
                </a:gridCol>
              </a:tblGrid>
              <a:tr h="370840">
                <a:tc>
                  <a:txBody>
                    <a:bodyPr/>
                    <a:lstStyle/>
                    <a:p>
                      <a:r>
                        <a:rPr lang="en-GB" sz="2400" dirty="0"/>
                        <a:t>Learning Plantation</a:t>
                      </a:r>
                    </a:p>
                  </a:txBody>
                  <a:tcPr/>
                </a:tc>
                <a:tc>
                  <a:txBody>
                    <a:bodyPr/>
                    <a:lstStyle/>
                    <a:p>
                      <a:r>
                        <a:rPr lang="en-GB" sz="2400" dirty="0"/>
                        <a:t>Learning Rainforest</a:t>
                      </a:r>
                    </a:p>
                  </a:txBody>
                  <a:tcPr/>
                </a:tc>
                <a:extLst>
                  <a:ext uri="{0D108BD9-81ED-4DB2-BD59-A6C34878D82A}">
                    <a16:rowId xmlns:a16="http://schemas.microsoft.com/office/drawing/2014/main" xmlns="" val="369110526"/>
                  </a:ext>
                </a:extLst>
              </a:tr>
              <a:tr h="370840">
                <a:tc>
                  <a:txBody>
                    <a:bodyPr/>
                    <a:lstStyle/>
                    <a:p>
                      <a:r>
                        <a:rPr lang="en-GB" dirty="0"/>
                        <a:t>‘A right way to do things’ – set routines – e.g. L.O. on the board every lesson</a:t>
                      </a:r>
                    </a:p>
                  </a:txBody>
                  <a:tcPr/>
                </a:tc>
                <a:tc>
                  <a:txBody>
                    <a:bodyPr/>
                    <a:lstStyle/>
                    <a:p>
                      <a:r>
                        <a:rPr lang="en-GB" dirty="0"/>
                        <a:t>Nourishing individual talents  - high trust/high challenge</a:t>
                      </a:r>
                    </a:p>
                  </a:txBody>
                  <a:tcPr/>
                </a:tc>
                <a:extLst>
                  <a:ext uri="{0D108BD9-81ED-4DB2-BD59-A6C34878D82A}">
                    <a16:rowId xmlns:a16="http://schemas.microsoft.com/office/drawing/2014/main" xmlns="" val="1081847209"/>
                  </a:ext>
                </a:extLst>
              </a:tr>
              <a:tr h="370840">
                <a:tc>
                  <a:txBody>
                    <a:bodyPr/>
                    <a:lstStyle/>
                    <a:p>
                      <a:r>
                        <a:rPr lang="en-GB" dirty="0"/>
                        <a:t>Leaders driven by compliance to external voices</a:t>
                      </a:r>
                    </a:p>
                  </a:txBody>
                  <a:tcPr/>
                </a:tc>
                <a:tc>
                  <a:txBody>
                    <a:bodyPr/>
                    <a:lstStyle/>
                    <a:p>
                      <a:r>
                        <a:rPr lang="en-GB" dirty="0"/>
                        <a:t>Great variety in pedagogy and OK to try new things all the time</a:t>
                      </a:r>
                    </a:p>
                  </a:txBody>
                  <a:tcPr/>
                </a:tc>
                <a:extLst>
                  <a:ext uri="{0D108BD9-81ED-4DB2-BD59-A6C34878D82A}">
                    <a16:rowId xmlns:a16="http://schemas.microsoft.com/office/drawing/2014/main" xmlns="" val="426128574"/>
                  </a:ext>
                </a:extLst>
              </a:tr>
              <a:tr h="370840">
                <a:tc>
                  <a:txBody>
                    <a:bodyPr/>
                    <a:lstStyle/>
                    <a:p>
                      <a:r>
                        <a:rPr lang="en-GB" dirty="0"/>
                        <a:t>T+L focused on what can be examined</a:t>
                      </a:r>
                    </a:p>
                  </a:txBody>
                  <a:tcPr/>
                </a:tc>
                <a:tc>
                  <a:txBody>
                    <a:bodyPr/>
                    <a:lstStyle/>
                    <a:p>
                      <a:r>
                        <a:rPr lang="en-GB" dirty="0"/>
                        <a:t>If creative approaches deliver, there is high level of autonomy</a:t>
                      </a:r>
                    </a:p>
                  </a:txBody>
                  <a:tcPr/>
                </a:tc>
                <a:extLst>
                  <a:ext uri="{0D108BD9-81ED-4DB2-BD59-A6C34878D82A}">
                    <a16:rowId xmlns:a16="http://schemas.microsoft.com/office/drawing/2014/main" xmlns="" val="1191630874"/>
                  </a:ext>
                </a:extLst>
              </a:tr>
              <a:tr h="370840">
                <a:tc>
                  <a:txBody>
                    <a:bodyPr/>
                    <a:lstStyle/>
                    <a:p>
                      <a:r>
                        <a:rPr lang="en-GB" dirty="0"/>
                        <a:t>Data has very high status</a:t>
                      </a:r>
                    </a:p>
                  </a:txBody>
                  <a:tcPr/>
                </a:tc>
                <a:tc>
                  <a:txBody>
                    <a:bodyPr/>
                    <a:lstStyle/>
                    <a:p>
                      <a:r>
                        <a:rPr lang="en-GB" dirty="0"/>
                        <a:t>Data is part of the picture of learning</a:t>
                      </a:r>
                    </a:p>
                  </a:txBody>
                  <a:tcPr/>
                </a:tc>
                <a:extLst>
                  <a:ext uri="{0D108BD9-81ED-4DB2-BD59-A6C34878D82A}">
                    <a16:rowId xmlns:a16="http://schemas.microsoft.com/office/drawing/2014/main" xmlns="" val="1830548507"/>
                  </a:ext>
                </a:extLst>
              </a:tr>
              <a:tr h="370840">
                <a:tc>
                  <a:txBody>
                    <a:bodyPr/>
                    <a:lstStyle/>
                    <a:p>
                      <a:r>
                        <a:rPr lang="en-GB" dirty="0"/>
                        <a:t>Interventions heavily focused  on short-term gains</a:t>
                      </a:r>
                    </a:p>
                  </a:txBody>
                  <a:tcPr/>
                </a:tc>
                <a:tc>
                  <a:txBody>
                    <a:bodyPr/>
                    <a:lstStyle/>
                    <a:p>
                      <a:r>
                        <a:rPr lang="en-GB" dirty="0"/>
                        <a:t>T+L structures are dynamic/organic, aligning T+L to stated school values</a:t>
                      </a:r>
                    </a:p>
                  </a:txBody>
                  <a:tcPr/>
                </a:tc>
                <a:extLst>
                  <a:ext uri="{0D108BD9-81ED-4DB2-BD59-A6C34878D82A}">
                    <a16:rowId xmlns:a16="http://schemas.microsoft.com/office/drawing/2014/main" xmlns="" val="463153819"/>
                  </a:ext>
                </a:extLst>
              </a:tr>
              <a:tr h="370840">
                <a:tc>
                  <a:txBody>
                    <a:bodyPr/>
                    <a:lstStyle/>
                    <a:p>
                      <a:r>
                        <a:rPr lang="en-GB" dirty="0"/>
                        <a:t>Creativity becomes rules – e.g. standardised homework format etc.</a:t>
                      </a:r>
                    </a:p>
                  </a:txBody>
                  <a:tcPr/>
                </a:tc>
                <a:tc>
                  <a:txBody>
                    <a:bodyPr/>
                    <a:lstStyle/>
                    <a:p>
                      <a:r>
                        <a:rPr lang="en-GB" dirty="0"/>
                        <a:t>Highly personalised CPD</a:t>
                      </a:r>
                    </a:p>
                  </a:txBody>
                  <a:tcPr/>
                </a:tc>
                <a:extLst>
                  <a:ext uri="{0D108BD9-81ED-4DB2-BD59-A6C34878D82A}">
                    <a16:rowId xmlns:a16="http://schemas.microsoft.com/office/drawing/2014/main" xmlns="" val="3387007941"/>
                  </a:ext>
                </a:extLst>
              </a:tr>
            </a:tbl>
          </a:graphicData>
        </a:graphic>
      </p:graphicFrame>
    </p:spTree>
    <p:extLst>
      <p:ext uri="{BB962C8B-B14F-4D97-AF65-F5344CB8AC3E}">
        <p14:creationId xmlns:p14="http://schemas.microsoft.com/office/powerpoint/2010/main" val="37921999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731598-0984-4412-963D-2881F8706348}"/>
              </a:ext>
            </a:extLst>
          </p:cNvPr>
          <p:cNvSpPr/>
          <p:nvPr/>
        </p:nvSpPr>
        <p:spPr>
          <a:xfrm>
            <a:off x="1260044" y="1058683"/>
            <a:ext cx="2655974" cy="2062103"/>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3200" b="1" dirty="0"/>
              <a:t>What could this look like for Curriculum Design?</a:t>
            </a:r>
          </a:p>
        </p:txBody>
      </p:sp>
      <p:pic>
        <p:nvPicPr>
          <p:cNvPr id="1026" name="Picture 2" descr="Image result for learning rainforest">
            <a:extLst>
              <a:ext uri="{FF2B5EF4-FFF2-40B4-BE49-F238E27FC236}">
                <a16:creationId xmlns:a16="http://schemas.microsoft.com/office/drawing/2014/main" xmlns=""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5414257" y="436807"/>
            <a:ext cx="2337568" cy="330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54017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6960FA-948F-4986-95D6-EDF2E5B5644E}"/>
              </a:ext>
            </a:extLst>
          </p:cNvPr>
          <p:cNvSpPr/>
          <p:nvPr/>
        </p:nvSpPr>
        <p:spPr>
          <a:xfrm>
            <a:off x="397565" y="149918"/>
            <a:ext cx="8488018" cy="3816429"/>
          </a:xfrm>
          <a:prstGeom prst="rect">
            <a:avLst/>
          </a:prstGeom>
          <a:solidFill>
            <a:schemeClr val="bg2">
              <a:lumMod val="20000"/>
              <a:lumOff val="80000"/>
            </a:schemeClr>
          </a:solidFill>
          <a:ln w="19050">
            <a:solidFill>
              <a:schemeClr val="tx1"/>
            </a:solidFill>
          </a:ln>
        </p:spPr>
        <p:txBody>
          <a:bodyPr wrap="square">
            <a:spAutoFit/>
          </a:bodyPr>
          <a:lstStyle/>
          <a:p>
            <a:pPr algn="ctr"/>
            <a:r>
              <a:rPr lang="en-US" sz="2200" dirty="0">
                <a:solidFill>
                  <a:srgbClr val="333333"/>
                </a:solidFill>
                <a:latin typeface="myriad-pro-n4"/>
              </a:rPr>
              <a:t>“The International Baccalaureate® aims to develop inquiring, knowledgeable and caring young people who help to create a better and more peaceful world through intercultural understanding and respect.</a:t>
            </a:r>
          </a:p>
          <a:p>
            <a:pPr algn="ctr"/>
            <a:endParaRPr lang="en-US" sz="2200" dirty="0">
              <a:solidFill>
                <a:srgbClr val="333333"/>
              </a:solidFill>
              <a:latin typeface="myriad-pro-n4"/>
            </a:endParaRPr>
          </a:p>
          <a:p>
            <a:pPr algn="ctr"/>
            <a:r>
              <a:rPr lang="en-US" sz="2200" dirty="0">
                <a:solidFill>
                  <a:srgbClr val="333333"/>
                </a:solidFill>
                <a:latin typeface="myriad-pro-n4"/>
              </a:rPr>
              <a:t>These programmes encourage students across the world to become active, compassionate and lifelong learners who understand that other people, with their differences, can also be right.</a:t>
            </a:r>
          </a:p>
          <a:p>
            <a:pPr algn="ctr"/>
            <a:endParaRPr lang="en-US" sz="2200" dirty="0">
              <a:solidFill>
                <a:srgbClr val="333333"/>
              </a:solidFill>
              <a:latin typeface="myriad-pro-n4"/>
            </a:endParaRPr>
          </a:p>
          <a:p>
            <a:pPr algn="ctr"/>
            <a:r>
              <a:rPr lang="en-US" sz="2200" b="0" i="0" dirty="0">
                <a:solidFill>
                  <a:srgbClr val="333333"/>
                </a:solidFill>
                <a:effectLst/>
                <a:latin typeface="myriad-pro-n4"/>
              </a:rPr>
              <a:t>IB learners strive to become inquirers, knowledgeable, thinkers, communicators, principled, open-minded, caring, risk-takers, balanced and reflective.”</a:t>
            </a:r>
          </a:p>
        </p:txBody>
      </p:sp>
    </p:spTree>
    <p:extLst>
      <p:ext uri="{BB962C8B-B14F-4D97-AF65-F5344CB8AC3E}">
        <p14:creationId xmlns:p14="http://schemas.microsoft.com/office/powerpoint/2010/main" val="2927150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1E62CD7-D4B9-4437-8AE0-FA3E3AA253A7}"/>
              </a:ext>
            </a:extLst>
          </p:cNvPr>
          <p:cNvGraphicFramePr>
            <a:graphicFrameLocks noGrp="1"/>
          </p:cNvGraphicFramePr>
          <p:nvPr>
            <p:extLst/>
          </p:nvPr>
        </p:nvGraphicFramePr>
        <p:xfrm>
          <a:off x="278295" y="221697"/>
          <a:ext cx="8627166" cy="3862602"/>
        </p:xfrm>
        <a:graphic>
          <a:graphicData uri="http://schemas.openxmlformats.org/drawingml/2006/table">
            <a:tbl>
              <a:tblPr firstRow="1" bandRow="1">
                <a:tableStyleId>{00A15C55-8517-42AA-B614-E9B94910E393}</a:tableStyleId>
              </a:tblPr>
              <a:tblGrid>
                <a:gridCol w="4313583">
                  <a:extLst>
                    <a:ext uri="{9D8B030D-6E8A-4147-A177-3AD203B41FA5}">
                      <a16:colId xmlns:a16="http://schemas.microsoft.com/office/drawing/2014/main" xmlns="" val="1015783305"/>
                    </a:ext>
                  </a:extLst>
                </a:gridCol>
                <a:gridCol w="4313583">
                  <a:extLst>
                    <a:ext uri="{9D8B030D-6E8A-4147-A177-3AD203B41FA5}">
                      <a16:colId xmlns:a16="http://schemas.microsoft.com/office/drawing/2014/main" xmlns="" val="2477926076"/>
                    </a:ext>
                  </a:extLst>
                </a:gridCol>
              </a:tblGrid>
              <a:tr h="1842521">
                <a:tc>
                  <a:txBody>
                    <a:bodyPr/>
                    <a:lstStyle/>
                    <a:p>
                      <a:pPr algn="l"/>
                      <a:r>
                        <a:rPr lang="en-GB" sz="2400" dirty="0"/>
                        <a:t>Intended curriculum </a:t>
                      </a:r>
                      <a:r>
                        <a:rPr lang="en-GB" sz="2200" b="0" dirty="0"/>
                        <a:t>– the required knowledge, skills, understanding (e.g. written down in a specification</a:t>
                      </a:r>
                    </a:p>
                  </a:txBody>
                  <a:tcPr/>
                </a:tc>
                <a:tc>
                  <a:txBody>
                    <a:bodyPr/>
                    <a:lstStyle/>
                    <a:p>
                      <a:pPr algn="l"/>
                      <a:r>
                        <a:rPr lang="en-GB" sz="2400" dirty="0"/>
                        <a:t>Enacted curriculum </a:t>
                      </a:r>
                      <a:r>
                        <a:rPr lang="en-GB" sz="2200" b="0" dirty="0"/>
                        <a:t>– what students actually experience as delivered by their teachers (with filters, additions, subtractions etc.)</a:t>
                      </a:r>
                    </a:p>
                  </a:txBody>
                  <a:tcPr/>
                </a:tc>
                <a:extLst>
                  <a:ext uri="{0D108BD9-81ED-4DB2-BD59-A6C34878D82A}">
                    <a16:rowId xmlns:a16="http://schemas.microsoft.com/office/drawing/2014/main" xmlns="" val="2587324108"/>
                  </a:ext>
                </a:extLst>
              </a:tr>
              <a:tr h="1414027">
                <a:tc>
                  <a:txBody>
                    <a:bodyPr/>
                    <a:lstStyle/>
                    <a:p>
                      <a:pPr algn="l"/>
                      <a:r>
                        <a:rPr lang="en-GB" sz="2400" b="1" dirty="0"/>
                        <a:t>Assessed curriculum </a:t>
                      </a:r>
                      <a:r>
                        <a:rPr lang="en-GB" sz="2200" dirty="0"/>
                        <a:t>– what students are actually assessed on </a:t>
                      </a:r>
                    </a:p>
                  </a:txBody>
                  <a:tcPr/>
                </a:tc>
                <a:tc>
                  <a:txBody>
                    <a:bodyPr/>
                    <a:lstStyle/>
                    <a:p>
                      <a:pPr algn="l"/>
                      <a:r>
                        <a:rPr lang="en-GB" sz="2400" b="1" dirty="0"/>
                        <a:t>Learned curriculum </a:t>
                      </a:r>
                      <a:r>
                        <a:rPr lang="en-GB" sz="2200" dirty="0"/>
                        <a:t>– the knowledge, skills and understanding that students are left with at a later time</a:t>
                      </a:r>
                    </a:p>
                  </a:txBody>
                  <a:tcPr/>
                </a:tc>
                <a:extLst>
                  <a:ext uri="{0D108BD9-81ED-4DB2-BD59-A6C34878D82A}">
                    <a16:rowId xmlns:a16="http://schemas.microsoft.com/office/drawing/2014/main" xmlns="" val="1409168628"/>
                  </a:ext>
                </a:extLst>
              </a:tr>
              <a:tr h="557041">
                <a:tc gridSpan="2">
                  <a:txBody>
                    <a:bodyPr/>
                    <a:lstStyle/>
                    <a:p>
                      <a:pPr algn="ctr"/>
                      <a:r>
                        <a:rPr lang="en-GB" sz="2800" b="1" dirty="0"/>
                        <a:t>Vision/Values – “which kind of learning we value”</a:t>
                      </a:r>
                    </a:p>
                  </a:txBody>
                  <a:tcPr/>
                </a:tc>
                <a:tc hMerge="1">
                  <a:txBody>
                    <a:bodyPr/>
                    <a:lstStyle/>
                    <a:p>
                      <a:endParaRPr lang="en-GB" dirty="0"/>
                    </a:p>
                  </a:txBody>
                  <a:tcPr/>
                </a:tc>
                <a:extLst>
                  <a:ext uri="{0D108BD9-81ED-4DB2-BD59-A6C34878D82A}">
                    <a16:rowId xmlns:a16="http://schemas.microsoft.com/office/drawing/2014/main" xmlns="" val="959896662"/>
                  </a:ext>
                </a:extLst>
              </a:tr>
            </a:tbl>
          </a:graphicData>
        </a:graphic>
      </p:graphicFrame>
    </p:spTree>
    <p:extLst>
      <p:ext uri="{BB962C8B-B14F-4D97-AF65-F5344CB8AC3E}">
        <p14:creationId xmlns:p14="http://schemas.microsoft.com/office/powerpoint/2010/main" val="3964148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325303F-4030-498F-9B3C-F56265822E69}"/>
              </a:ext>
            </a:extLst>
          </p:cNvPr>
          <p:cNvSpPr/>
          <p:nvPr/>
        </p:nvSpPr>
        <p:spPr>
          <a:xfrm>
            <a:off x="3557865" y="1736811"/>
            <a:ext cx="2655974" cy="646331"/>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i="1" dirty="0"/>
              <a:t>‘What are schools for?’ </a:t>
            </a:r>
            <a:r>
              <a:rPr lang="en-GB" dirty="0"/>
              <a:t>(Young, 2011)</a:t>
            </a:r>
            <a:endParaRPr lang="en-GB" i="1" dirty="0"/>
          </a:p>
        </p:txBody>
      </p:sp>
      <p:sp>
        <p:nvSpPr>
          <p:cNvPr id="4" name="Rectangle 3">
            <a:extLst>
              <a:ext uri="{FF2B5EF4-FFF2-40B4-BE49-F238E27FC236}">
                <a16:creationId xmlns:a16="http://schemas.microsoft.com/office/drawing/2014/main" xmlns="" id="{9A17357A-5257-42ED-BD5E-38ED5CD6C068}"/>
              </a:ext>
            </a:extLst>
          </p:cNvPr>
          <p:cNvSpPr/>
          <p:nvPr/>
        </p:nvSpPr>
        <p:spPr>
          <a:xfrm>
            <a:off x="3557865" y="808151"/>
            <a:ext cx="2655974" cy="646331"/>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i="1" dirty="0"/>
              <a:t>‘What every child should know’ </a:t>
            </a:r>
            <a:r>
              <a:rPr lang="en-GB" dirty="0"/>
              <a:t>(ED Hirsch, 2004)</a:t>
            </a:r>
            <a:endParaRPr lang="en-GB" i="1" dirty="0"/>
          </a:p>
        </p:txBody>
      </p:sp>
      <p:sp>
        <p:nvSpPr>
          <p:cNvPr id="5" name="Rectangle 4">
            <a:extLst>
              <a:ext uri="{FF2B5EF4-FFF2-40B4-BE49-F238E27FC236}">
                <a16:creationId xmlns:a16="http://schemas.microsoft.com/office/drawing/2014/main" xmlns="" id="{0DB34CBF-D410-49E5-A302-E2DA79B3C4E6}"/>
              </a:ext>
            </a:extLst>
          </p:cNvPr>
          <p:cNvSpPr/>
          <p:nvPr/>
        </p:nvSpPr>
        <p:spPr>
          <a:xfrm>
            <a:off x="3557865" y="2681997"/>
            <a:ext cx="2655974" cy="646331"/>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i="1" dirty="0"/>
              <a:t>Resource-driven? </a:t>
            </a:r>
          </a:p>
          <a:p>
            <a:pPr algn="ctr"/>
            <a:r>
              <a:rPr lang="en-GB" i="1" dirty="0"/>
              <a:t>Testing driven? </a:t>
            </a:r>
          </a:p>
        </p:txBody>
      </p:sp>
      <p:sp>
        <p:nvSpPr>
          <p:cNvPr id="6" name="Rectangle 5">
            <a:extLst>
              <a:ext uri="{FF2B5EF4-FFF2-40B4-BE49-F238E27FC236}">
                <a16:creationId xmlns:a16="http://schemas.microsoft.com/office/drawing/2014/main" xmlns="" id="{61D9FAC3-BFFC-4279-9D2A-94825386E8C2}"/>
              </a:ext>
            </a:extLst>
          </p:cNvPr>
          <p:cNvSpPr/>
          <p:nvPr/>
        </p:nvSpPr>
        <p:spPr>
          <a:xfrm>
            <a:off x="3557865" y="3610657"/>
            <a:ext cx="2655974" cy="646331"/>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i="1" dirty="0"/>
              <a:t>‘Middle-class cultural subsidy’ </a:t>
            </a:r>
            <a:r>
              <a:rPr lang="en-GB" dirty="0"/>
              <a:t>(Young, 2018)</a:t>
            </a:r>
            <a:endParaRPr lang="en-GB" i="1" dirty="0"/>
          </a:p>
        </p:txBody>
      </p:sp>
      <p:pic>
        <p:nvPicPr>
          <p:cNvPr id="10" name="Picture 9">
            <a:extLst>
              <a:ext uri="{FF2B5EF4-FFF2-40B4-BE49-F238E27FC236}">
                <a16:creationId xmlns:a16="http://schemas.microsoft.com/office/drawing/2014/main" xmlns="" id="{DF18D18C-6D36-4265-B5AF-580C6663B350}"/>
              </a:ext>
            </a:extLst>
          </p:cNvPr>
          <p:cNvPicPr>
            <a:picLocks noChangeAspect="1"/>
          </p:cNvPicPr>
          <p:nvPr/>
        </p:nvPicPr>
        <p:blipFill rotWithShape="1">
          <a:blip r:embed="rId2"/>
          <a:srcRect l="5799" t="1892" r="9597" b="5059"/>
          <a:stretch/>
        </p:blipFill>
        <p:spPr>
          <a:xfrm rot="20587169">
            <a:off x="636072" y="1061790"/>
            <a:ext cx="2174469" cy="288107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xmlns="" id="{2D3D6E75-1E15-49CB-A594-66F9F05C89BC}"/>
              </a:ext>
            </a:extLst>
          </p:cNvPr>
          <p:cNvSpPr/>
          <p:nvPr/>
        </p:nvSpPr>
        <p:spPr>
          <a:xfrm>
            <a:off x="6761047" y="875100"/>
            <a:ext cx="2136519" cy="2585323"/>
          </a:xfrm>
          <a:prstGeom prst="rect">
            <a:avLst/>
          </a:prstGeom>
          <a:solidFill>
            <a:schemeClr val="bg2">
              <a:lumMod val="75000"/>
            </a:schemeClr>
          </a:solidFill>
          <a:ln w="31750">
            <a:solidFill>
              <a:schemeClr val="accent1">
                <a:shade val="95000"/>
                <a:satMod val="105000"/>
              </a:schemeClr>
            </a:solidFill>
          </a:ln>
        </p:spPr>
        <p:txBody>
          <a:bodyPr wrap="square">
            <a:spAutoFit/>
          </a:bodyPr>
          <a:lstStyle/>
          <a:p>
            <a:pPr algn="ctr"/>
            <a:r>
              <a:rPr lang="en-GB" i="1" dirty="0">
                <a:solidFill>
                  <a:schemeClr val="bg1"/>
                </a:solidFill>
              </a:rPr>
              <a:t>“Any emphasis on ‘knowledge’ is easily interpreted as a form of control and not as a source of emancipation – when, of course, it is potentially both”</a:t>
            </a:r>
            <a:r>
              <a:rPr lang="en-GB" dirty="0">
                <a:solidFill>
                  <a:schemeClr val="bg1"/>
                </a:solidFill>
              </a:rPr>
              <a:t> </a:t>
            </a:r>
          </a:p>
          <a:p>
            <a:pPr algn="ctr"/>
            <a:r>
              <a:rPr lang="en-GB" dirty="0">
                <a:solidFill>
                  <a:schemeClr val="bg1"/>
                </a:solidFill>
              </a:rPr>
              <a:t>(Young, 2018)</a:t>
            </a:r>
          </a:p>
        </p:txBody>
      </p:sp>
      <p:sp>
        <p:nvSpPr>
          <p:cNvPr id="12" name="Rectangle 11">
            <a:extLst>
              <a:ext uri="{FF2B5EF4-FFF2-40B4-BE49-F238E27FC236}">
                <a16:creationId xmlns:a16="http://schemas.microsoft.com/office/drawing/2014/main" xmlns="" id="{355B2DB6-29F6-470D-9617-91BC0B57782C}"/>
              </a:ext>
            </a:extLst>
          </p:cNvPr>
          <p:cNvSpPr/>
          <p:nvPr/>
        </p:nvSpPr>
        <p:spPr>
          <a:xfrm>
            <a:off x="1575175" y="131702"/>
            <a:ext cx="6226407" cy="461665"/>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400" b="1" dirty="0"/>
              <a:t>Pitfalls and Possibilities – Prof Michael Young</a:t>
            </a:r>
          </a:p>
        </p:txBody>
      </p:sp>
    </p:spTree>
    <p:extLst>
      <p:ext uri="{BB962C8B-B14F-4D97-AF65-F5344CB8AC3E}">
        <p14:creationId xmlns:p14="http://schemas.microsoft.com/office/powerpoint/2010/main" val="2495604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44CD27-9C7E-4F32-BD8C-AC555DB1ACB4}"/>
              </a:ext>
            </a:extLst>
          </p:cNvPr>
          <p:cNvPicPr>
            <a:picLocks noChangeAspect="1"/>
          </p:cNvPicPr>
          <p:nvPr/>
        </p:nvPicPr>
        <p:blipFill rotWithShape="1">
          <a:blip r:embed="rId2"/>
          <a:srcRect t="1750"/>
          <a:stretch/>
        </p:blipFill>
        <p:spPr>
          <a:xfrm>
            <a:off x="461428" y="209523"/>
            <a:ext cx="3702010" cy="401957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xmlns="" id="{932B1E4D-A705-4581-839C-25C7F892CD8A}"/>
              </a:ext>
            </a:extLst>
          </p:cNvPr>
          <p:cNvSpPr/>
          <p:nvPr/>
        </p:nvSpPr>
        <p:spPr>
          <a:xfrm>
            <a:off x="4480503" y="209523"/>
            <a:ext cx="4280875" cy="132343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000" b="1" dirty="0"/>
              <a:t>Vision-Driven Curriculum Thinking: ‘Nurturing Compassionate Citizens’ – University of Cambridge Primary School</a:t>
            </a:r>
          </a:p>
        </p:txBody>
      </p:sp>
      <p:sp>
        <p:nvSpPr>
          <p:cNvPr id="4" name="Rectangle 3">
            <a:extLst>
              <a:ext uri="{FF2B5EF4-FFF2-40B4-BE49-F238E27FC236}">
                <a16:creationId xmlns:a16="http://schemas.microsoft.com/office/drawing/2014/main" xmlns="" id="{98DCD791-8BA3-4421-9508-781CE348049B}"/>
              </a:ext>
            </a:extLst>
          </p:cNvPr>
          <p:cNvSpPr/>
          <p:nvPr/>
        </p:nvSpPr>
        <p:spPr>
          <a:xfrm>
            <a:off x="4480502" y="1848420"/>
            <a:ext cx="4280875" cy="1938992"/>
          </a:xfrm>
          <a:prstGeom prst="rect">
            <a:avLst/>
          </a:prstGeom>
          <a:solidFill>
            <a:schemeClr val="accent5">
              <a:lumMod val="40000"/>
              <a:lumOff val="60000"/>
            </a:schemeClr>
          </a:solidFill>
          <a:ln w="31750">
            <a:solidFill>
              <a:schemeClr val="accent1">
                <a:shade val="95000"/>
                <a:satMod val="105000"/>
              </a:schemeClr>
            </a:solidFill>
          </a:ln>
        </p:spPr>
        <p:txBody>
          <a:bodyPr wrap="square">
            <a:spAutoFit/>
          </a:bodyPr>
          <a:lstStyle/>
          <a:p>
            <a:pPr algn="ctr"/>
            <a:r>
              <a:rPr lang="en-GB" sz="2000" b="1" dirty="0"/>
              <a:t>Core Purpose = </a:t>
            </a:r>
            <a:r>
              <a:rPr lang="en-GB" sz="2000" i="1" dirty="0"/>
              <a:t>Nurture Compassionate Citizens</a:t>
            </a:r>
          </a:p>
          <a:p>
            <a:pPr algn="ctr"/>
            <a:r>
              <a:rPr lang="en-GB" sz="2000" b="1" dirty="0"/>
              <a:t>Golden Threads = </a:t>
            </a:r>
            <a:r>
              <a:rPr lang="en-GB" sz="2000" i="1" dirty="0"/>
              <a:t>Habits of Mind, Dialogue/</a:t>
            </a:r>
            <a:r>
              <a:rPr lang="en-GB" sz="2000" i="1" dirty="0" err="1"/>
              <a:t>Oracy</a:t>
            </a:r>
            <a:r>
              <a:rPr lang="en-GB" sz="2000" i="1" dirty="0"/>
              <a:t>, Playful Enquiry</a:t>
            </a:r>
          </a:p>
          <a:p>
            <a:pPr algn="ctr"/>
            <a:r>
              <a:rPr lang="en-GB" sz="2000" b="1" dirty="0"/>
              <a:t>Structure  = </a:t>
            </a:r>
            <a:r>
              <a:rPr lang="en-GB" sz="2000" dirty="0"/>
              <a:t>Values-led, Text-rich, Domain-specific</a:t>
            </a:r>
          </a:p>
        </p:txBody>
      </p:sp>
    </p:spTree>
    <p:extLst>
      <p:ext uri="{BB962C8B-B14F-4D97-AF65-F5344CB8AC3E}">
        <p14:creationId xmlns:p14="http://schemas.microsoft.com/office/powerpoint/2010/main" val="1348150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905DDB-9DAE-4489-ABBE-9FFCD21A9A0E}"/>
              </a:ext>
            </a:extLst>
          </p:cNvPr>
          <p:cNvSpPr/>
          <p:nvPr/>
        </p:nvSpPr>
        <p:spPr>
          <a:xfrm>
            <a:off x="1575176" y="131702"/>
            <a:ext cx="5693528" cy="461665"/>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a:r>
              <a:rPr lang="en-GB" sz="2400" b="1" dirty="0"/>
              <a:t>Curriculum Coherence – Mary Myatt</a:t>
            </a:r>
          </a:p>
        </p:txBody>
      </p:sp>
      <p:sp>
        <p:nvSpPr>
          <p:cNvPr id="7" name="Rectangle 6">
            <a:extLst>
              <a:ext uri="{FF2B5EF4-FFF2-40B4-BE49-F238E27FC236}">
                <a16:creationId xmlns:a16="http://schemas.microsoft.com/office/drawing/2014/main" xmlns="" id="{12652B40-1A89-49FA-97F5-2B5E9EFDBABA}"/>
              </a:ext>
            </a:extLst>
          </p:cNvPr>
          <p:cNvSpPr/>
          <p:nvPr/>
        </p:nvSpPr>
        <p:spPr>
          <a:xfrm>
            <a:off x="2577400" y="934367"/>
            <a:ext cx="3513434" cy="646331"/>
          </a:xfrm>
          <a:prstGeom prst="rect">
            <a:avLst/>
          </a:prstGeom>
          <a:solidFill>
            <a:schemeClr val="accent3">
              <a:lumMod val="20000"/>
              <a:lumOff val="80000"/>
            </a:schemeClr>
          </a:solidFill>
          <a:ln w="31750">
            <a:solidFill>
              <a:schemeClr val="accent1">
                <a:shade val="95000"/>
                <a:satMod val="105000"/>
              </a:schemeClr>
            </a:solidFill>
          </a:ln>
        </p:spPr>
        <p:txBody>
          <a:bodyPr wrap="square">
            <a:spAutoFit/>
          </a:bodyPr>
          <a:lstStyle/>
          <a:p>
            <a:pPr algn="ctr"/>
            <a:r>
              <a:rPr lang="en-GB" b="1" dirty="0"/>
              <a:t>National/system level –</a:t>
            </a:r>
            <a:r>
              <a:rPr lang="en-GB" dirty="0"/>
              <a:t> Control vs Coherence</a:t>
            </a:r>
          </a:p>
        </p:txBody>
      </p:sp>
      <p:sp>
        <p:nvSpPr>
          <p:cNvPr id="8" name="Rectangle 7">
            <a:extLst>
              <a:ext uri="{FF2B5EF4-FFF2-40B4-BE49-F238E27FC236}">
                <a16:creationId xmlns:a16="http://schemas.microsoft.com/office/drawing/2014/main" xmlns="" id="{FA80A362-CC79-442E-BF38-81DB9784124B}"/>
              </a:ext>
            </a:extLst>
          </p:cNvPr>
          <p:cNvSpPr/>
          <p:nvPr/>
        </p:nvSpPr>
        <p:spPr>
          <a:xfrm>
            <a:off x="2577400" y="1728632"/>
            <a:ext cx="3513434" cy="646331"/>
          </a:xfrm>
          <a:prstGeom prst="rect">
            <a:avLst/>
          </a:prstGeom>
          <a:solidFill>
            <a:schemeClr val="accent3">
              <a:lumMod val="20000"/>
              <a:lumOff val="80000"/>
            </a:schemeClr>
          </a:solidFill>
          <a:ln w="31750">
            <a:solidFill>
              <a:schemeClr val="accent1">
                <a:shade val="95000"/>
                <a:satMod val="105000"/>
              </a:schemeClr>
            </a:solidFill>
          </a:ln>
        </p:spPr>
        <p:txBody>
          <a:bodyPr wrap="square">
            <a:spAutoFit/>
          </a:bodyPr>
          <a:lstStyle/>
          <a:p>
            <a:pPr algn="ctr"/>
            <a:r>
              <a:rPr lang="en-GB" b="1" dirty="0"/>
              <a:t>School leaders – </a:t>
            </a:r>
            <a:r>
              <a:rPr lang="en-GB" dirty="0"/>
              <a:t>Rationale and Conceptual Rigour</a:t>
            </a:r>
          </a:p>
        </p:txBody>
      </p:sp>
      <p:sp>
        <p:nvSpPr>
          <p:cNvPr id="9" name="Rectangle 8">
            <a:extLst>
              <a:ext uri="{FF2B5EF4-FFF2-40B4-BE49-F238E27FC236}">
                <a16:creationId xmlns:a16="http://schemas.microsoft.com/office/drawing/2014/main" xmlns="" id="{7FBA1575-EA72-4636-8838-B5D0CC6CE607}"/>
              </a:ext>
            </a:extLst>
          </p:cNvPr>
          <p:cNvSpPr/>
          <p:nvPr/>
        </p:nvSpPr>
        <p:spPr>
          <a:xfrm>
            <a:off x="2577400" y="2537704"/>
            <a:ext cx="3513434" cy="923330"/>
          </a:xfrm>
          <a:prstGeom prst="rect">
            <a:avLst/>
          </a:prstGeom>
          <a:solidFill>
            <a:schemeClr val="accent3">
              <a:lumMod val="20000"/>
              <a:lumOff val="80000"/>
            </a:schemeClr>
          </a:solidFill>
          <a:ln w="31750">
            <a:solidFill>
              <a:schemeClr val="accent1">
                <a:shade val="95000"/>
                <a:satMod val="105000"/>
              </a:schemeClr>
            </a:solidFill>
          </a:ln>
        </p:spPr>
        <p:txBody>
          <a:bodyPr wrap="square">
            <a:spAutoFit/>
          </a:bodyPr>
          <a:lstStyle/>
          <a:p>
            <a:pPr algn="ctr"/>
            <a:r>
              <a:rPr lang="en-GB" b="1" dirty="0"/>
              <a:t>Classroom teachers – </a:t>
            </a:r>
            <a:r>
              <a:rPr lang="en-GB" dirty="0"/>
              <a:t>Concepts, Knowledge, Inter-disciplinary vs cross-curricular/topics</a:t>
            </a:r>
          </a:p>
        </p:txBody>
      </p:sp>
      <p:sp>
        <p:nvSpPr>
          <p:cNvPr id="10" name="Rectangle 9">
            <a:extLst>
              <a:ext uri="{FF2B5EF4-FFF2-40B4-BE49-F238E27FC236}">
                <a16:creationId xmlns:a16="http://schemas.microsoft.com/office/drawing/2014/main" xmlns="" id="{7A5A1CF2-E2B1-4409-98FC-A4BF0BD2DED3}"/>
              </a:ext>
            </a:extLst>
          </p:cNvPr>
          <p:cNvSpPr/>
          <p:nvPr/>
        </p:nvSpPr>
        <p:spPr>
          <a:xfrm>
            <a:off x="6477807" y="934367"/>
            <a:ext cx="2485379" cy="1246495"/>
          </a:xfrm>
          <a:prstGeom prst="rect">
            <a:avLst/>
          </a:prstGeom>
          <a:solidFill>
            <a:schemeClr val="accent6">
              <a:lumMod val="75000"/>
            </a:schemeClr>
          </a:solidFill>
          <a:ln w="31750">
            <a:solidFill>
              <a:schemeClr val="accent1">
                <a:shade val="95000"/>
                <a:satMod val="105000"/>
              </a:schemeClr>
            </a:solidFill>
          </a:ln>
        </p:spPr>
        <p:txBody>
          <a:bodyPr wrap="square">
            <a:spAutoFit/>
          </a:bodyPr>
          <a:lstStyle/>
          <a:p>
            <a:pPr algn="ctr"/>
            <a:r>
              <a:rPr lang="en-GB" sz="1500" i="1" dirty="0">
                <a:solidFill>
                  <a:schemeClr val="bg1"/>
                </a:solidFill>
              </a:rPr>
              <a:t>“When the curriculum lacks coherence, it is both harder to teach and harder for students to locate and place their new knowledge”</a:t>
            </a:r>
          </a:p>
        </p:txBody>
      </p:sp>
      <p:sp>
        <p:nvSpPr>
          <p:cNvPr id="11" name="Rectangle 10">
            <a:extLst>
              <a:ext uri="{FF2B5EF4-FFF2-40B4-BE49-F238E27FC236}">
                <a16:creationId xmlns:a16="http://schemas.microsoft.com/office/drawing/2014/main" xmlns="" id="{4BB77CFF-AFCA-4826-8386-B57FD718B723}"/>
              </a:ext>
            </a:extLst>
          </p:cNvPr>
          <p:cNvSpPr/>
          <p:nvPr/>
        </p:nvSpPr>
        <p:spPr>
          <a:xfrm>
            <a:off x="6477806" y="2399205"/>
            <a:ext cx="2485379" cy="1708160"/>
          </a:xfrm>
          <a:prstGeom prst="rect">
            <a:avLst/>
          </a:prstGeom>
          <a:solidFill>
            <a:schemeClr val="accent6">
              <a:lumMod val="75000"/>
            </a:schemeClr>
          </a:solidFill>
          <a:ln w="31750">
            <a:solidFill>
              <a:schemeClr val="accent1">
                <a:shade val="95000"/>
                <a:satMod val="105000"/>
              </a:schemeClr>
            </a:solidFill>
          </a:ln>
        </p:spPr>
        <p:txBody>
          <a:bodyPr wrap="square">
            <a:spAutoFit/>
          </a:bodyPr>
          <a:lstStyle/>
          <a:p>
            <a:pPr algn="ctr"/>
            <a:r>
              <a:rPr lang="en-GB" sz="1500" i="1" dirty="0">
                <a:solidFill>
                  <a:schemeClr val="bg1"/>
                </a:solidFill>
              </a:rPr>
              <a:t>“Curriculum planning is more than the timetable. It is about leaders having thoughtful conversations with colleagues about the curriculum map for the pupils in their school.”</a:t>
            </a:r>
          </a:p>
        </p:txBody>
      </p:sp>
      <p:pic>
        <p:nvPicPr>
          <p:cNvPr id="13" name="Picture 12">
            <a:extLst>
              <a:ext uri="{FF2B5EF4-FFF2-40B4-BE49-F238E27FC236}">
                <a16:creationId xmlns:a16="http://schemas.microsoft.com/office/drawing/2014/main" xmlns="" id="{F82E75E4-A163-4A39-92EE-E39B77AACA37}"/>
              </a:ext>
            </a:extLst>
          </p:cNvPr>
          <p:cNvPicPr>
            <a:picLocks noChangeAspect="1"/>
          </p:cNvPicPr>
          <p:nvPr/>
        </p:nvPicPr>
        <p:blipFill>
          <a:blip r:embed="rId2"/>
          <a:stretch>
            <a:fillRect/>
          </a:stretch>
        </p:blipFill>
        <p:spPr>
          <a:xfrm rot="20828351">
            <a:off x="330040" y="967940"/>
            <a:ext cx="1836657" cy="2596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218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24000" y="160149"/>
          <a:ext cx="6096000" cy="4443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619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98474" y="14634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390147" y="285519"/>
            <a:ext cx="3445381"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Can you sum up, in a sentence, what each of these words mean for your school?</a:t>
            </a:r>
          </a:p>
          <a:p>
            <a:endParaRPr lang="en-GB" sz="2000" dirty="0"/>
          </a:p>
          <a:p>
            <a:pPr marL="285750" indent="-285750">
              <a:buFont typeface="Arial" panose="020B0604020202020204" pitchFamily="34" charset="0"/>
              <a:buChar char="•"/>
            </a:pPr>
            <a:r>
              <a:rPr lang="en-GB" sz="2000" dirty="0"/>
              <a:t>How confident might you be talking about each and why?</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How might this be the start of an effective coaching conversation around the Vision?</a:t>
            </a:r>
          </a:p>
        </p:txBody>
      </p:sp>
    </p:spTree>
    <p:extLst>
      <p:ext uri="{BB962C8B-B14F-4D97-AF65-F5344CB8AC3E}">
        <p14:creationId xmlns:p14="http://schemas.microsoft.com/office/powerpoint/2010/main" val="306833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43470" y="528053"/>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457189">
              <a:defRPr/>
            </a:pPr>
            <a:endParaRPr lang="en-US" sz="1400" dirty="0">
              <a:solidFill>
                <a:srgbClr val="272727"/>
              </a:solidFill>
              <a:latin typeface="Calibri"/>
              <a:cs typeface="Arial"/>
            </a:endParaRPr>
          </a:p>
          <a:p>
            <a:pPr algn="l" defTabSz="457189">
              <a:defRPr/>
            </a:pPr>
            <a:endParaRPr lang="en-US" sz="3600" dirty="0">
              <a:solidFill>
                <a:srgbClr val="973B8E"/>
              </a:solidFill>
              <a:latin typeface="Arial"/>
              <a:cs typeface="Arial"/>
            </a:endParaRPr>
          </a:p>
        </p:txBody>
      </p:sp>
      <p:sp>
        <p:nvSpPr>
          <p:cNvPr id="3" name="Rectangle 2"/>
          <p:cNvSpPr/>
          <p:nvPr/>
        </p:nvSpPr>
        <p:spPr>
          <a:xfrm>
            <a:off x="199092" y="299453"/>
            <a:ext cx="4493225" cy="3662541"/>
          </a:xfrm>
          <a:prstGeom prst="rect">
            <a:avLst/>
          </a:prstGeom>
        </p:spPr>
        <p:txBody>
          <a:bodyPr wrap="square">
            <a:spAutoFit/>
          </a:bodyPr>
          <a:lstStyle/>
          <a:p>
            <a:pPr defTabSz="914378">
              <a:defRPr/>
            </a:pPr>
            <a:r>
              <a:rPr lang="en-GB" altLang="en-US" sz="3200" b="1" dirty="0">
                <a:solidFill>
                  <a:sysClr val="windowText" lastClr="000000"/>
                </a:solidFill>
                <a:latin typeface="Calibri" pitchFamily="34" charset="0"/>
              </a:rPr>
              <a:t>Getting Involved 2018/19</a:t>
            </a:r>
          </a:p>
          <a:p>
            <a:pPr defTabSz="914378">
              <a:defRPr/>
            </a:pPr>
            <a:endParaRPr lang="en-GB" altLang="en-US" sz="3200" b="1" dirty="0">
              <a:solidFill>
                <a:sysClr val="windowText" lastClr="000000"/>
              </a:solidFill>
              <a:latin typeface="Calibri" pitchFamily="34" charset="0"/>
            </a:endParaRPr>
          </a:p>
          <a:p>
            <a:pPr marL="457200" indent="-457200" defTabSz="914378">
              <a:buFont typeface="Arial" panose="020B0604020202020204" pitchFamily="34" charset="0"/>
              <a:buChar char="•"/>
              <a:defRPr/>
            </a:pPr>
            <a:r>
              <a:rPr lang="en-GB" altLang="en-US" sz="2800" b="1" dirty="0" err="1">
                <a:solidFill>
                  <a:sysClr val="windowText" lastClr="000000"/>
                </a:solidFill>
                <a:latin typeface="Calibri" pitchFamily="34" charset="0"/>
              </a:rPr>
              <a:t>CofEPQH</a:t>
            </a:r>
            <a:r>
              <a:rPr lang="en-GB" altLang="en-US" sz="2800" dirty="0">
                <a:solidFill>
                  <a:sysClr val="windowText" lastClr="000000"/>
                </a:solidFill>
                <a:latin typeface="Calibri" pitchFamily="34" charset="0"/>
              </a:rPr>
              <a:t> – recruiting now for March 2019 start</a:t>
            </a:r>
          </a:p>
          <a:p>
            <a:pPr marL="457200" indent="-457200" defTabSz="914378">
              <a:buFont typeface="Arial" panose="020B0604020202020204" pitchFamily="34" charset="0"/>
              <a:buChar char="•"/>
              <a:defRPr/>
            </a:pPr>
            <a:endParaRPr lang="en-GB" altLang="en-US" sz="2800" dirty="0">
              <a:solidFill>
                <a:sysClr val="windowText" lastClr="000000"/>
              </a:solidFill>
              <a:latin typeface="Calibri" pitchFamily="34" charset="0"/>
            </a:endParaRPr>
          </a:p>
          <a:p>
            <a:pPr marL="457200" indent="-457200" defTabSz="914378">
              <a:buFont typeface="Arial" panose="020B0604020202020204" pitchFamily="34" charset="0"/>
              <a:buChar char="•"/>
              <a:defRPr/>
            </a:pPr>
            <a:r>
              <a:rPr lang="en-GB" altLang="en-US" sz="2800" b="1" dirty="0">
                <a:solidFill>
                  <a:sysClr val="windowText" lastClr="000000"/>
                </a:solidFill>
                <a:latin typeface="Calibri" pitchFamily="34" charset="0"/>
              </a:rPr>
              <a:t>National Secondary Leadership Network </a:t>
            </a:r>
            <a:r>
              <a:rPr lang="en-GB" altLang="en-US" sz="2800" dirty="0">
                <a:solidFill>
                  <a:sysClr val="windowText" lastClr="000000"/>
                </a:solidFill>
                <a:latin typeface="Calibri" pitchFamily="34" charset="0"/>
              </a:rPr>
              <a:t>– 15 November launch</a:t>
            </a:r>
            <a:endParaRPr lang="en-GB" altLang="en-US" sz="3200" dirty="0">
              <a:solidFill>
                <a:sysClr val="windowText" lastClr="000000"/>
              </a:solidFill>
              <a:latin typeface="Calibri" pitchFamily="34" charset="0"/>
            </a:endParaRPr>
          </a:p>
        </p:txBody>
      </p:sp>
      <p:pic>
        <p:nvPicPr>
          <p:cNvPr id="2" name="Picture 1">
            <a:extLst>
              <a:ext uri="{FF2B5EF4-FFF2-40B4-BE49-F238E27FC236}">
                <a16:creationId xmlns:a16="http://schemas.microsoft.com/office/drawing/2014/main" xmlns="" id="{BB6A07EB-F367-452C-AA03-F55840D8349B}"/>
              </a:ext>
            </a:extLst>
          </p:cNvPr>
          <p:cNvPicPr>
            <a:picLocks noChangeAspect="1"/>
          </p:cNvPicPr>
          <p:nvPr/>
        </p:nvPicPr>
        <p:blipFill rotWithShape="1">
          <a:blip r:embed="rId2"/>
          <a:srcRect l="32297" t="12152" r="32297" b="12912"/>
          <a:stretch/>
        </p:blipFill>
        <p:spPr>
          <a:xfrm rot="924389">
            <a:off x="5586882" y="541713"/>
            <a:ext cx="2253986" cy="318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829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132" t="23847" r="13027" b="8987"/>
          <a:stretch/>
        </p:blipFill>
        <p:spPr>
          <a:xfrm>
            <a:off x="998620" y="300789"/>
            <a:ext cx="7141477" cy="3753853"/>
          </a:xfrm>
          <a:prstGeom prst="rect">
            <a:avLst/>
          </a:prstGeom>
        </p:spPr>
      </p:pic>
    </p:spTree>
    <p:extLst>
      <p:ext uri="{BB962C8B-B14F-4D97-AF65-F5344CB8AC3E}">
        <p14:creationId xmlns:p14="http://schemas.microsoft.com/office/powerpoint/2010/main" val="19858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6622655"/>
              </p:ext>
            </p:extLst>
          </p:nvPr>
        </p:nvGraphicFramePr>
        <p:xfrm>
          <a:off x="3473115" y="529389"/>
          <a:ext cx="5370095" cy="3655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a:srcRect l="15000" t="38825" r="13026" b="8985"/>
          <a:stretch/>
        </p:blipFill>
        <p:spPr>
          <a:xfrm rot="20735792">
            <a:off x="169862" y="1203159"/>
            <a:ext cx="4854793" cy="19791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795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608222" y="15306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684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3" name="Rectangle 2"/>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2" name="Rectangle 1">
            <a:extLst>
              <a:ext uri="{FF2B5EF4-FFF2-40B4-BE49-F238E27FC236}">
                <a16:creationId xmlns:a16="http://schemas.microsoft.com/office/drawing/2014/main" xmlns="" id="{3978595C-2F96-4B85-937C-0F49DFD2E726}"/>
              </a:ext>
            </a:extLst>
          </p:cNvPr>
          <p:cNvSpPr/>
          <p:nvPr/>
        </p:nvSpPr>
        <p:spPr>
          <a:xfrm>
            <a:off x="1232452" y="704247"/>
            <a:ext cx="7573618" cy="378565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Calibri"/>
                <a:ea typeface="+mn-ea"/>
                <a:cs typeface="+mn-cs"/>
              </a:rPr>
              <a:t>If I tirelessly teach five outstanding lessons a day, and see my students make excellent progress against their targets, but have not love, I am only a broken window or a wall covered in graffiti.</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create a perfect climate for learning, have excellent meetings with parents and resolve all the problems of the day through focused toil, but have not love, I am only an uneaten school dinner or a messy office.</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srgbClr val="3F3F3F"/>
                </a:solidFill>
                <a:effectLst/>
                <a:uLnTx/>
                <a:uFillTx/>
                <a:latin typeface="Calibri"/>
                <a:ea typeface="+mn-ea"/>
                <a:cs typeface="+mn-cs"/>
              </a:rPr>
              <a:t>If I give all I have to my school and work a 70 hour week, marking, planning, preparing and evaluating and have the most perfect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F3F3F"/>
                </a:solidFill>
                <a:effectLst/>
                <a:uLnTx/>
                <a:uFillTx/>
                <a:latin typeface="Calibri"/>
                <a:ea typeface="+mn-ea"/>
                <a:cs typeface="+mn-cs"/>
              </a:rPr>
              <a:t>colour</a:t>
            </a:r>
            <a:r>
              <a:rPr kumimoji="0" lang="en-US" sz="2000" b="0" i="0" u="none" strike="noStrike" kern="1200" cap="none" spc="0" normalizeH="0" baseline="0" noProof="0" dirty="0">
                <a:ln>
                  <a:noFill/>
                </a:ln>
                <a:solidFill>
                  <a:srgbClr val="3F3F3F"/>
                </a:solidFill>
                <a:effectLst/>
                <a:uLnTx/>
                <a:uFillTx/>
                <a:latin typeface="Calibri"/>
                <a:ea typeface="+mn-ea"/>
                <a:cs typeface="+mn-cs"/>
              </a:rPr>
              <a:t>-coded action plan to guide my path, but have not love, I gain nothing.</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89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199092" y="1517609"/>
            <a:ext cx="8391964" cy="6022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1400" b="0" i="0" u="none" strike="noStrike" kern="1200" cap="none" spc="0" normalizeH="0" baseline="0" noProof="0" dirty="0">
              <a:ln>
                <a:noFill/>
              </a:ln>
              <a:solidFill>
                <a:srgbClr val="272727"/>
              </a:solidFill>
              <a:effectLst/>
              <a:uLnTx/>
              <a:uFillTx/>
              <a:latin typeface="Calibri"/>
              <a:ea typeface="+mn-ea"/>
              <a:cs typeface="Arial"/>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973B8E"/>
              </a:solidFill>
              <a:effectLst/>
              <a:uLnTx/>
              <a:uFillTx/>
              <a:latin typeface="Arial"/>
              <a:ea typeface="+mn-ea"/>
              <a:cs typeface="Arial"/>
            </a:endParaRPr>
          </a:p>
        </p:txBody>
      </p:sp>
      <p:sp>
        <p:nvSpPr>
          <p:cNvPr id="2" name="Rectangle 1">
            <a:extLst>
              <a:ext uri="{FF2B5EF4-FFF2-40B4-BE49-F238E27FC236}">
                <a16:creationId xmlns:a16="http://schemas.microsoft.com/office/drawing/2014/main" xmlns="" id="{3978595C-2F96-4B85-937C-0F49DFD2E726}"/>
              </a:ext>
            </a:extLst>
          </p:cNvPr>
          <p:cNvSpPr/>
          <p:nvPr/>
        </p:nvSpPr>
        <p:spPr>
          <a:xfrm>
            <a:off x="2286000" y="712146"/>
            <a:ext cx="6305056" cy="2954655"/>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is patient. Love is kind. It does not envy, it does not boast, it is not proud. It is not rude, it is not self-seeking, it is not easily angered, it keeps no record of wrongs.</a:t>
            </a:r>
            <a:r>
              <a:rPr kumimoji="0" lang="en-US" sz="2400" b="0" i="0" u="none" strike="noStrike" kern="1200" cap="none" spc="0" normalizeH="0" baseline="0" noProof="0" dirty="0">
                <a:ln>
                  <a:noFill/>
                </a:ln>
                <a:solidFill>
                  <a:prstClr val="black"/>
                </a:solidFill>
                <a:effectLst/>
                <a:uLnTx/>
                <a:uFillTx/>
                <a:latin typeface="Calibri"/>
                <a:ea typeface="+mn-ea"/>
                <a:cs typeface="+mn-cs"/>
              </a:rPr>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0" i="0" u="none" strike="noStrike" kern="1200" cap="none" spc="0" normalizeH="0" baseline="0" noProof="0" dirty="0">
                <a:ln>
                  <a:noFill/>
                </a:ln>
                <a:solidFill>
                  <a:srgbClr val="3F3F3F"/>
                </a:solidFill>
                <a:effectLst/>
                <a:uLnTx/>
                <a:uFillTx/>
                <a:latin typeface="Calibri"/>
                <a:ea typeface="+mn-ea"/>
                <a:cs typeface="+mn-cs"/>
              </a:rPr>
              <a:t>Love does not delight in evil but rejoices with the truth. It always protects, always trusts, always hopes, always perseveres. Love never fails.</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C2E5D6B6-6CD8-4637-B104-972ECA76F4A7}"/>
              </a:ext>
            </a:extLst>
          </p:cNvPr>
          <p:cNvSpPr/>
          <p:nvPr/>
        </p:nvSpPr>
        <p:spPr>
          <a:xfrm>
            <a:off x="199092" y="66247"/>
            <a:ext cx="6976960" cy="10772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973B8E"/>
                </a:solidFill>
                <a:effectLst/>
                <a:uLnTx/>
                <a:uFillTx/>
                <a:latin typeface="Calibri" pitchFamily="34" charset="0"/>
                <a:ea typeface="+mn-ea"/>
                <a:cs typeface="+mn-cs"/>
              </a:rPr>
              <a:t>Reflection – 1 Corinthians 13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altLang="en-US" sz="3200" b="1" i="0" u="none" strike="noStrike" kern="120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1913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284" y="447561"/>
            <a:ext cx="4223644" cy="2862322"/>
          </a:xfrm>
          <a:prstGeom prst="rect">
            <a:avLst/>
          </a:prstGeom>
        </p:spPr>
        <p:txBody>
          <a:bodyPr wrap="square">
            <a:spAutoFit/>
          </a:bodyPr>
          <a:lstStyle/>
          <a:p>
            <a:pPr algn="ctr"/>
            <a:r>
              <a:rPr lang="en-GB" sz="3600" dirty="0"/>
              <a:t>“Vision is a </a:t>
            </a:r>
            <a:r>
              <a:rPr lang="en-GB" sz="4000" b="1" dirty="0"/>
              <a:t>picture</a:t>
            </a:r>
            <a:r>
              <a:rPr lang="en-GB" sz="3600" dirty="0"/>
              <a:t> of the </a:t>
            </a:r>
            <a:r>
              <a:rPr lang="en-GB" sz="4400" b="1" dirty="0"/>
              <a:t>future</a:t>
            </a:r>
            <a:r>
              <a:rPr lang="en-GB" sz="3600" dirty="0"/>
              <a:t> that produces </a:t>
            </a:r>
            <a:r>
              <a:rPr lang="en-GB" sz="6000" b="1" dirty="0"/>
              <a:t>passion</a:t>
            </a:r>
            <a:r>
              <a:rPr lang="en-GB" sz="3600" dirty="0"/>
              <a:t>.” </a:t>
            </a:r>
          </a:p>
        </p:txBody>
      </p:sp>
      <p:pic>
        <p:nvPicPr>
          <p:cNvPr id="3" name="Picture 2"/>
          <p:cNvPicPr>
            <a:picLocks noChangeAspect="1"/>
          </p:cNvPicPr>
          <p:nvPr/>
        </p:nvPicPr>
        <p:blipFill rotWithShape="1">
          <a:blip r:embed="rId2"/>
          <a:srcRect l="7888"/>
          <a:stretch/>
        </p:blipFill>
        <p:spPr>
          <a:xfrm>
            <a:off x="1323195" y="183313"/>
            <a:ext cx="2538941" cy="4183006"/>
          </a:xfrm>
          <a:prstGeom prst="rect">
            <a:avLst/>
          </a:prstGeom>
        </p:spPr>
      </p:pic>
    </p:spTree>
    <p:extLst>
      <p:ext uri="{BB962C8B-B14F-4D97-AF65-F5344CB8AC3E}">
        <p14:creationId xmlns:p14="http://schemas.microsoft.com/office/powerpoint/2010/main" val="29342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726" y="118132"/>
            <a:ext cx="5005137" cy="4678204"/>
          </a:xfrm>
          <a:prstGeom prst="rect">
            <a:avLst/>
          </a:prstGeom>
          <a:noFill/>
        </p:spPr>
        <p:txBody>
          <a:bodyPr wrap="square" rtlCol="0">
            <a:spAutoFit/>
          </a:bodyPr>
          <a:lstStyle/>
          <a:p>
            <a:pPr marL="342900" indent="-342900">
              <a:buFont typeface="Arial" panose="020B0604020202020204" pitchFamily="34" charset="0"/>
              <a:buChar char="•"/>
            </a:pPr>
            <a:r>
              <a:rPr lang="en-GB" sz="2800" b="1" dirty="0"/>
              <a:t>‘</a:t>
            </a:r>
            <a:r>
              <a:rPr lang="en-GB" sz="2800" b="1" i="1" dirty="0"/>
              <a:t>Deeply Christian, Serving the Common Good</a:t>
            </a:r>
            <a:r>
              <a:rPr lang="en-GB" sz="2800" dirty="0"/>
              <a:t>’ – published Autumn 2016</a:t>
            </a:r>
          </a:p>
          <a:p>
            <a:pPr marL="342900" indent="-342900">
              <a:buFont typeface="Arial" panose="020B0604020202020204" pitchFamily="34" charset="0"/>
              <a:buChar char="•"/>
            </a:pPr>
            <a:r>
              <a:rPr lang="en-GB" sz="2800" dirty="0"/>
              <a:t>Leadership, Pedagogy and Theology brought together</a:t>
            </a:r>
          </a:p>
          <a:p>
            <a:pPr marL="342900" indent="-342900">
              <a:buFont typeface="Arial" panose="020B0604020202020204" pitchFamily="34" charset="0"/>
              <a:buChar char="•"/>
            </a:pPr>
            <a:r>
              <a:rPr lang="en-GB" sz="2800" dirty="0"/>
              <a:t>Clear vision for education for all schools, </a:t>
            </a:r>
            <a:r>
              <a:rPr lang="en-GB" sz="2800" b="1" i="1" dirty="0"/>
              <a:t>not just church schools</a:t>
            </a:r>
          </a:p>
          <a:p>
            <a:pPr marL="342900" indent="-342900">
              <a:buFont typeface="Arial" panose="020B0604020202020204" pitchFamily="34" charset="0"/>
              <a:buChar char="•"/>
            </a:pPr>
            <a:r>
              <a:rPr lang="en-GB" sz="2800" dirty="0"/>
              <a:t>Educating for life in all its fullness</a:t>
            </a:r>
          </a:p>
          <a:p>
            <a:endParaRPr lang="en-GB" dirty="0"/>
          </a:p>
        </p:txBody>
      </p:sp>
      <p:pic>
        <p:nvPicPr>
          <p:cNvPr id="4" name="Picture 3"/>
          <p:cNvPicPr>
            <a:picLocks noChangeAspect="1"/>
          </p:cNvPicPr>
          <p:nvPr/>
        </p:nvPicPr>
        <p:blipFill rotWithShape="1">
          <a:blip r:embed="rId2"/>
          <a:srcRect l="35367" t="10604" r="35975" b="17382"/>
          <a:stretch/>
        </p:blipFill>
        <p:spPr>
          <a:xfrm rot="837869">
            <a:off x="5889076" y="323963"/>
            <a:ext cx="2512878" cy="3550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12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FEL_Powerpoint_Presentation_16-9_template</Template>
  <TotalTime>38236</TotalTime>
  <Words>2921</Words>
  <Application>Microsoft Office PowerPoint</Application>
  <PresentationFormat>On-screen Show (16:9)</PresentationFormat>
  <Paragraphs>302</Paragraphs>
  <Slides>74</Slides>
  <Notes>8</Notes>
  <HiddenSlides>0</HiddenSlides>
  <MMClips>0</MMClips>
  <ScaleCrop>false</ScaleCrop>
  <HeadingPairs>
    <vt:vector size="4" baseType="variant">
      <vt:variant>
        <vt:lpstr>Theme</vt:lpstr>
      </vt:variant>
      <vt:variant>
        <vt:i4>2</vt:i4>
      </vt:variant>
      <vt:variant>
        <vt:lpstr>Slide Titles</vt:lpstr>
      </vt:variant>
      <vt:variant>
        <vt:i4>74</vt:i4>
      </vt:variant>
    </vt:vector>
  </HeadingPairs>
  <TitlesOfParts>
    <vt:vector size="76" baseType="lpstr">
      <vt:lpstr>Inside Pages</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SUBLIME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Lisa Padgett</cp:lastModifiedBy>
  <cp:revision>150</cp:revision>
  <cp:lastPrinted>2017-01-02T15:47:42Z</cp:lastPrinted>
  <dcterms:created xsi:type="dcterms:W3CDTF">2016-09-19T13:44:43Z</dcterms:created>
  <dcterms:modified xsi:type="dcterms:W3CDTF">2018-10-15T09:26:35Z</dcterms:modified>
</cp:coreProperties>
</file>