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7" r:id="rId3"/>
    <p:sldMasterId id="2147483673" r:id="rId4"/>
    <p:sldMasterId id="2147483684" r:id="rId5"/>
    <p:sldMasterId id="2147483689" r:id="rId6"/>
  </p:sldMasterIdLst>
  <p:notesMasterIdLst>
    <p:notesMasterId r:id="rId31"/>
  </p:notesMasterIdLst>
  <p:handoutMasterIdLst>
    <p:handoutMasterId r:id="rId32"/>
  </p:handoutMasterIdLst>
  <p:sldIdLst>
    <p:sldId id="256" r:id="rId7"/>
    <p:sldId id="262" r:id="rId8"/>
    <p:sldId id="311" r:id="rId9"/>
    <p:sldId id="325" r:id="rId10"/>
    <p:sldId id="328" r:id="rId11"/>
    <p:sldId id="326" r:id="rId12"/>
    <p:sldId id="266" r:id="rId13"/>
    <p:sldId id="313" r:id="rId14"/>
    <p:sldId id="289" r:id="rId15"/>
    <p:sldId id="329" r:id="rId16"/>
    <p:sldId id="321" r:id="rId17"/>
    <p:sldId id="322" r:id="rId18"/>
    <p:sldId id="318" r:id="rId19"/>
    <p:sldId id="330" r:id="rId20"/>
    <p:sldId id="323" r:id="rId21"/>
    <p:sldId id="299" r:id="rId22"/>
    <p:sldId id="297" r:id="rId23"/>
    <p:sldId id="303" r:id="rId24"/>
    <p:sldId id="324" r:id="rId25"/>
    <p:sldId id="305" r:id="rId26"/>
    <p:sldId id="331" r:id="rId27"/>
    <p:sldId id="332" r:id="rId28"/>
    <p:sldId id="309" r:id="rId29"/>
    <p:sldId id="312" r:id="rId30"/>
  </p:sldIdLst>
  <p:sldSz cx="9144000" cy="6858000" type="screen4x3"/>
  <p:notesSz cx="6799263" cy="99298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84127" autoAdjust="0"/>
  </p:normalViewPr>
  <p:slideViewPr>
    <p:cSldViewPr>
      <p:cViewPr varScale="1">
        <p:scale>
          <a:sx n="74" d="100"/>
          <a:sy n="74" d="100"/>
        </p:scale>
        <p:origin x="1788"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F35B47-21A8-462D-8B72-6B5C666BDE14}" type="doc">
      <dgm:prSet loTypeId="urn:microsoft.com/office/officeart/2005/8/layout/hProcess9" loCatId="process" qsTypeId="urn:microsoft.com/office/officeart/2005/8/quickstyle/simple1#5" qsCatId="simple" csTypeId="urn:microsoft.com/office/officeart/2005/8/colors/accent1_2#5" csCatId="accent1" phldr="1"/>
      <dgm:spPr/>
      <dgm:t>
        <a:bodyPr/>
        <a:lstStyle/>
        <a:p>
          <a:endParaRPr lang="en-GB"/>
        </a:p>
      </dgm:t>
    </dgm:pt>
    <dgm:pt modelId="{F8E7E7F9-BDC3-43A5-A143-E4FAD0683E24}">
      <dgm:prSet>
        <dgm:style>
          <a:lnRef idx="1">
            <a:schemeClr val="accent1"/>
          </a:lnRef>
          <a:fillRef idx="2">
            <a:schemeClr val="accent1"/>
          </a:fillRef>
          <a:effectRef idx="1">
            <a:schemeClr val="accent1"/>
          </a:effectRef>
          <a:fontRef idx="minor">
            <a:schemeClr val="dk1"/>
          </a:fontRef>
        </dgm:style>
      </dgm:prSet>
      <dgm:spPr/>
      <dgm:t>
        <a:bodyPr/>
        <a:lstStyle/>
        <a:p>
          <a:pPr rtl="0"/>
          <a:r>
            <a:rPr lang="en-GB" dirty="0"/>
            <a:t>Listen non-judgementally</a:t>
          </a:r>
        </a:p>
      </dgm:t>
    </dgm:pt>
    <dgm:pt modelId="{B266CF40-2F55-4003-A50E-8C6DC000242A}" type="parTrans" cxnId="{8C2AF324-2D59-40CF-8AFD-785E6C008BFA}">
      <dgm:prSet/>
      <dgm:spPr/>
      <dgm:t>
        <a:bodyPr/>
        <a:lstStyle/>
        <a:p>
          <a:endParaRPr lang="en-GB"/>
        </a:p>
      </dgm:t>
    </dgm:pt>
    <dgm:pt modelId="{BD993626-C6B6-476F-AC11-FC89CF18895B}" type="sibTrans" cxnId="{8C2AF324-2D59-40CF-8AFD-785E6C008BFA}">
      <dgm:prSet/>
      <dgm:spPr/>
      <dgm:t>
        <a:bodyPr/>
        <a:lstStyle/>
        <a:p>
          <a:endParaRPr lang="en-GB"/>
        </a:p>
      </dgm:t>
    </dgm:pt>
    <dgm:pt modelId="{6A3FAD34-422E-4994-BDBB-91B21703BEA4}">
      <dgm:prSet>
        <dgm:style>
          <a:lnRef idx="1">
            <a:schemeClr val="accent1"/>
          </a:lnRef>
          <a:fillRef idx="2">
            <a:schemeClr val="accent1"/>
          </a:fillRef>
          <a:effectRef idx="1">
            <a:schemeClr val="accent1"/>
          </a:effectRef>
          <a:fontRef idx="minor">
            <a:schemeClr val="dk1"/>
          </a:fontRef>
        </dgm:style>
      </dgm:prSet>
      <dgm:spPr/>
      <dgm:t>
        <a:bodyPr/>
        <a:lstStyle/>
        <a:p>
          <a:pPr rtl="0"/>
          <a:r>
            <a:rPr lang="en-GB" dirty="0"/>
            <a:t>Show care and respect</a:t>
          </a:r>
        </a:p>
      </dgm:t>
    </dgm:pt>
    <dgm:pt modelId="{42E547B4-B1BE-427D-86FE-151D02F457AB}" type="parTrans" cxnId="{5935C1EF-9DB6-42CE-9871-1FD3ECE67F36}">
      <dgm:prSet/>
      <dgm:spPr/>
      <dgm:t>
        <a:bodyPr/>
        <a:lstStyle/>
        <a:p>
          <a:endParaRPr lang="en-GB"/>
        </a:p>
      </dgm:t>
    </dgm:pt>
    <dgm:pt modelId="{BEB8438F-C909-4B7E-96E8-5A7749397E90}" type="sibTrans" cxnId="{5935C1EF-9DB6-42CE-9871-1FD3ECE67F36}">
      <dgm:prSet/>
      <dgm:spPr/>
      <dgm:t>
        <a:bodyPr/>
        <a:lstStyle/>
        <a:p>
          <a:endParaRPr lang="en-GB"/>
        </a:p>
      </dgm:t>
    </dgm:pt>
    <dgm:pt modelId="{50603FB0-6F25-4E9F-A1B8-078FBF3C8FD8}">
      <dgm:prSet>
        <dgm:style>
          <a:lnRef idx="1">
            <a:schemeClr val="accent1"/>
          </a:lnRef>
          <a:fillRef idx="2">
            <a:schemeClr val="accent1"/>
          </a:fillRef>
          <a:effectRef idx="1">
            <a:schemeClr val="accent1"/>
          </a:effectRef>
          <a:fontRef idx="minor">
            <a:schemeClr val="dk1"/>
          </a:fontRef>
        </dgm:style>
      </dgm:prSet>
      <dgm:spPr/>
      <dgm:t>
        <a:bodyPr/>
        <a:lstStyle/>
        <a:p>
          <a:pPr rtl="0"/>
          <a:r>
            <a:rPr lang="en-GB" dirty="0"/>
            <a:t>Acknowledge emotional distress</a:t>
          </a:r>
        </a:p>
      </dgm:t>
    </dgm:pt>
    <dgm:pt modelId="{84FE7D4D-3D21-4993-AE4E-034492FDEB60}" type="parTrans" cxnId="{79083EB1-4977-40AC-B46F-744A0DF77902}">
      <dgm:prSet/>
      <dgm:spPr/>
      <dgm:t>
        <a:bodyPr/>
        <a:lstStyle/>
        <a:p>
          <a:endParaRPr lang="en-GB"/>
        </a:p>
      </dgm:t>
    </dgm:pt>
    <dgm:pt modelId="{68E03090-063C-4D1C-BC53-92586E481857}" type="sibTrans" cxnId="{79083EB1-4977-40AC-B46F-744A0DF77902}">
      <dgm:prSet/>
      <dgm:spPr/>
      <dgm:t>
        <a:bodyPr/>
        <a:lstStyle/>
        <a:p>
          <a:endParaRPr lang="en-GB"/>
        </a:p>
      </dgm:t>
    </dgm:pt>
    <dgm:pt modelId="{5F73ECCE-6379-4624-BDB7-DAEB177F009F}">
      <dgm:prSet>
        <dgm:style>
          <a:lnRef idx="1">
            <a:schemeClr val="accent1"/>
          </a:lnRef>
          <a:fillRef idx="2">
            <a:schemeClr val="accent1"/>
          </a:fillRef>
          <a:effectRef idx="1">
            <a:schemeClr val="accent1"/>
          </a:effectRef>
          <a:fontRef idx="minor">
            <a:schemeClr val="dk1"/>
          </a:fontRef>
        </dgm:style>
      </dgm:prSet>
      <dgm:spPr/>
      <dgm:t>
        <a:bodyPr/>
        <a:lstStyle/>
        <a:p>
          <a:pPr rtl="0"/>
          <a:r>
            <a:rPr lang="en-GB" dirty="0"/>
            <a:t>Explain what is going to happen next</a:t>
          </a:r>
        </a:p>
      </dgm:t>
    </dgm:pt>
    <dgm:pt modelId="{C016F4DA-85B3-4AC6-B451-A301AEA489EF}" type="parTrans" cxnId="{1C0CDAB1-3FC3-46F3-B8F5-BF0D0C5D2D6E}">
      <dgm:prSet/>
      <dgm:spPr/>
      <dgm:t>
        <a:bodyPr/>
        <a:lstStyle/>
        <a:p>
          <a:endParaRPr lang="en-GB"/>
        </a:p>
      </dgm:t>
    </dgm:pt>
    <dgm:pt modelId="{6BEC9AE8-8346-4DD3-B7EC-1C88DA5229FF}" type="sibTrans" cxnId="{1C0CDAB1-3FC3-46F3-B8F5-BF0D0C5D2D6E}">
      <dgm:prSet/>
      <dgm:spPr/>
      <dgm:t>
        <a:bodyPr/>
        <a:lstStyle/>
        <a:p>
          <a:endParaRPr lang="en-GB"/>
        </a:p>
      </dgm:t>
    </dgm:pt>
    <dgm:pt modelId="{9C5BA758-A951-4AF7-A4C7-3E46F8F58EA1}">
      <dgm:prSet>
        <dgm:style>
          <a:lnRef idx="1">
            <a:schemeClr val="accent1"/>
          </a:lnRef>
          <a:fillRef idx="2">
            <a:schemeClr val="accent1"/>
          </a:fillRef>
          <a:effectRef idx="1">
            <a:schemeClr val="accent1"/>
          </a:effectRef>
          <a:fontRef idx="minor">
            <a:schemeClr val="dk1"/>
          </a:fontRef>
        </dgm:style>
      </dgm:prSet>
      <dgm:spPr/>
      <dgm:t>
        <a:bodyPr/>
        <a:lstStyle/>
        <a:p>
          <a:pPr rtl="0"/>
          <a:r>
            <a:rPr lang="en-GB" dirty="0"/>
            <a:t>Help to them to get help to address the problems (referral)</a:t>
          </a:r>
        </a:p>
      </dgm:t>
    </dgm:pt>
    <dgm:pt modelId="{F4AE431F-AEF8-41B8-8150-37E4F27133C9}" type="parTrans" cxnId="{D5D3BADD-E416-49F3-A2D3-26DAF3687262}">
      <dgm:prSet/>
      <dgm:spPr/>
      <dgm:t>
        <a:bodyPr/>
        <a:lstStyle/>
        <a:p>
          <a:endParaRPr lang="en-GB"/>
        </a:p>
      </dgm:t>
    </dgm:pt>
    <dgm:pt modelId="{72207DDC-6CE5-49D4-97B0-EE772C61C04E}" type="sibTrans" cxnId="{D5D3BADD-E416-49F3-A2D3-26DAF3687262}">
      <dgm:prSet/>
      <dgm:spPr/>
      <dgm:t>
        <a:bodyPr/>
        <a:lstStyle/>
        <a:p>
          <a:endParaRPr lang="en-GB"/>
        </a:p>
      </dgm:t>
    </dgm:pt>
    <dgm:pt modelId="{0D179508-4A4B-4D90-AF51-4BC8670B6877}">
      <dgm:prSet>
        <dgm:style>
          <a:lnRef idx="1">
            <a:schemeClr val="accent1"/>
          </a:lnRef>
          <a:fillRef idx="2">
            <a:schemeClr val="accent1"/>
          </a:fillRef>
          <a:effectRef idx="1">
            <a:schemeClr val="accent1"/>
          </a:effectRef>
          <a:fontRef idx="minor">
            <a:schemeClr val="dk1"/>
          </a:fontRef>
        </dgm:style>
      </dgm:prSet>
      <dgm:spPr/>
      <dgm:t>
        <a:bodyPr/>
        <a:lstStyle/>
        <a:p>
          <a:pPr rtl="0"/>
          <a:r>
            <a:rPr lang="en-GB" dirty="0"/>
            <a:t>Be aware of your own capacity to help and make sure you have the opportunity to reflect</a:t>
          </a:r>
        </a:p>
      </dgm:t>
    </dgm:pt>
    <dgm:pt modelId="{4632B634-31C4-4B35-8FA8-19BD1BF799AE}" type="parTrans" cxnId="{38EACC9D-716F-4801-B5E9-F62FE4E123AE}">
      <dgm:prSet/>
      <dgm:spPr/>
      <dgm:t>
        <a:bodyPr/>
        <a:lstStyle/>
        <a:p>
          <a:endParaRPr lang="en-GB"/>
        </a:p>
      </dgm:t>
    </dgm:pt>
    <dgm:pt modelId="{9D5FDC2A-B34A-4F34-972E-3FB8C24F9121}" type="sibTrans" cxnId="{38EACC9D-716F-4801-B5E9-F62FE4E123AE}">
      <dgm:prSet/>
      <dgm:spPr/>
      <dgm:t>
        <a:bodyPr/>
        <a:lstStyle/>
        <a:p>
          <a:endParaRPr lang="en-GB"/>
        </a:p>
      </dgm:t>
    </dgm:pt>
    <dgm:pt modelId="{67D69143-C939-40CB-A2FA-C5AC07566D09}" type="pres">
      <dgm:prSet presAssocID="{73F35B47-21A8-462D-8B72-6B5C666BDE14}" presName="CompostProcess" presStyleCnt="0">
        <dgm:presLayoutVars>
          <dgm:dir/>
          <dgm:resizeHandles val="exact"/>
        </dgm:presLayoutVars>
      </dgm:prSet>
      <dgm:spPr/>
      <dgm:t>
        <a:bodyPr/>
        <a:lstStyle/>
        <a:p>
          <a:endParaRPr lang="en-GB"/>
        </a:p>
      </dgm:t>
    </dgm:pt>
    <dgm:pt modelId="{00ACF460-847E-4E02-AD3D-5E643E08421E}" type="pres">
      <dgm:prSet presAssocID="{73F35B47-21A8-462D-8B72-6B5C666BDE14}" presName="arrow" presStyleLbl="bgShp" presStyleIdx="0" presStyleCnt="1" custLinFactNeighborX="-768" custLinFactNeighborY="-1591"/>
      <dgm:spPr/>
    </dgm:pt>
    <dgm:pt modelId="{B368428B-4686-4A1A-8B39-8D61F4DEAFB0}" type="pres">
      <dgm:prSet presAssocID="{73F35B47-21A8-462D-8B72-6B5C666BDE14}" presName="linearProcess" presStyleCnt="0"/>
      <dgm:spPr/>
    </dgm:pt>
    <dgm:pt modelId="{9E548598-C1C7-4054-88A6-3E5836A67217}" type="pres">
      <dgm:prSet presAssocID="{F8E7E7F9-BDC3-43A5-A143-E4FAD0683E24}" presName="textNode" presStyleLbl="node1" presStyleIdx="0" presStyleCnt="6">
        <dgm:presLayoutVars>
          <dgm:bulletEnabled val="1"/>
        </dgm:presLayoutVars>
      </dgm:prSet>
      <dgm:spPr/>
      <dgm:t>
        <a:bodyPr/>
        <a:lstStyle/>
        <a:p>
          <a:endParaRPr lang="en-GB"/>
        </a:p>
      </dgm:t>
    </dgm:pt>
    <dgm:pt modelId="{267FC4F0-DB3E-45E6-BA91-8C28068E3ADD}" type="pres">
      <dgm:prSet presAssocID="{BD993626-C6B6-476F-AC11-FC89CF18895B}" presName="sibTrans" presStyleCnt="0"/>
      <dgm:spPr/>
    </dgm:pt>
    <dgm:pt modelId="{D9431BA5-193C-484A-8659-74C53A92E934}" type="pres">
      <dgm:prSet presAssocID="{6A3FAD34-422E-4994-BDBB-91B21703BEA4}" presName="textNode" presStyleLbl="node1" presStyleIdx="1" presStyleCnt="6">
        <dgm:presLayoutVars>
          <dgm:bulletEnabled val="1"/>
        </dgm:presLayoutVars>
      </dgm:prSet>
      <dgm:spPr/>
      <dgm:t>
        <a:bodyPr/>
        <a:lstStyle/>
        <a:p>
          <a:endParaRPr lang="en-GB"/>
        </a:p>
      </dgm:t>
    </dgm:pt>
    <dgm:pt modelId="{3C8EB347-9EC2-4D95-A857-943037972D1B}" type="pres">
      <dgm:prSet presAssocID="{BEB8438F-C909-4B7E-96E8-5A7749397E90}" presName="sibTrans" presStyleCnt="0"/>
      <dgm:spPr/>
    </dgm:pt>
    <dgm:pt modelId="{D05EF3CA-DDE2-4EB3-95B8-B86A7EE84653}" type="pres">
      <dgm:prSet presAssocID="{50603FB0-6F25-4E9F-A1B8-078FBF3C8FD8}" presName="textNode" presStyleLbl="node1" presStyleIdx="2" presStyleCnt="6">
        <dgm:presLayoutVars>
          <dgm:bulletEnabled val="1"/>
        </dgm:presLayoutVars>
      </dgm:prSet>
      <dgm:spPr/>
      <dgm:t>
        <a:bodyPr/>
        <a:lstStyle/>
        <a:p>
          <a:endParaRPr lang="en-GB"/>
        </a:p>
      </dgm:t>
    </dgm:pt>
    <dgm:pt modelId="{81CE7969-7209-4AF9-BA74-9CC32EDBA285}" type="pres">
      <dgm:prSet presAssocID="{68E03090-063C-4D1C-BC53-92586E481857}" presName="sibTrans" presStyleCnt="0"/>
      <dgm:spPr/>
    </dgm:pt>
    <dgm:pt modelId="{1BA7D73F-D5DF-4F40-8CC9-0E13488A342C}" type="pres">
      <dgm:prSet presAssocID="{5F73ECCE-6379-4624-BDB7-DAEB177F009F}" presName="textNode" presStyleLbl="node1" presStyleIdx="3" presStyleCnt="6">
        <dgm:presLayoutVars>
          <dgm:bulletEnabled val="1"/>
        </dgm:presLayoutVars>
      </dgm:prSet>
      <dgm:spPr/>
      <dgm:t>
        <a:bodyPr/>
        <a:lstStyle/>
        <a:p>
          <a:endParaRPr lang="en-GB"/>
        </a:p>
      </dgm:t>
    </dgm:pt>
    <dgm:pt modelId="{0F1A2CC6-C45B-42B6-8974-5D01310B29A9}" type="pres">
      <dgm:prSet presAssocID="{6BEC9AE8-8346-4DD3-B7EC-1C88DA5229FF}" presName="sibTrans" presStyleCnt="0"/>
      <dgm:spPr/>
    </dgm:pt>
    <dgm:pt modelId="{A36D26D4-1EAD-476E-B53A-8DFEDAF112FB}" type="pres">
      <dgm:prSet presAssocID="{9C5BA758-A951-4AF7-A4C7-3E46F8F58EA1}" presName="textNode" presStyleLbl="node1" presStyleIdx="4" presStyleCnt="6">
        <dgm:presLayoutVars>
          <dgm:bulletEnabled val="1"/>
        </dgm:presLayoutVars>
      </dgm:prSet>
      <dgm:spPr/>
      <dgm:t>
        <a:bodyPr/>
        <a:lstStyle/>
        <a:p>
          <a:endParaRPr lang="en-GB"/>
        </a:p>
      </dgm:t>
    </dgm:pt>
    <dgm:pt modelId="{86D8865C-6E7C-4885-8481-74DC36B58ED8}" type="pres">
      <dgm:prSet presAssocID="{72207DDC-6CE5-49D4-97B0-EE772C61C04E}" presName="sibTrans" presStyleCnt="0"/>
      <dgm:spPr/>
    </dgm:pt>
    <dgm:pt modelId="{8DDE25EE-61AB-45FF-80AD-CE237E7AA946}" type="pres">
      <dgm:prSet presAssocID="{0D179508-4A4B-4D90-AF51-4BC8670B6877}" presName="textNode" presStyleLbl="node1" presStyleIdx="5" presStyleCnt="6">
        <dgm:presLayoutVars>
          <dgm:bulletEnabled val="1"/>
        </dgm:presLayoutVars>
      </dgm:prSet>
      <dgm:spPr/>
      <dgm:t>
        <a:bodyPr/>
        <a:lstStyle/>
        <a:p>
          <a:endParaRPr lang="en-GB"/>
        </a:p>
      </dgm:t>
    </dgm:pt>
  </dgm:ptLst>
  <dgm:cxnLst>
    <dgm:cxn modelId="{675263DF-A9C2-4404-90DE-760886C20C45}" type="presOf" srcId="{0D179508-4A4B-4D90-AF51-4BC8670B6877}" destId="{8DDE25EE-61AB-45FF-80AD-CE237E7AA946}" srcOrd="0" destOrd="0" presId="urn:microsoft.com/office/officeart/2005/8/layout/hProcess9"/>
    <dgm:cxn modelId="{70F27F11-AD7A-4043-85B8-5D0ED1600EF5}" type="presOf" srcId="{73F35B47-21A8-462D-8B72-6B5C666BDE14}" destId="{67D69143-C939-40CB-A2FA-C5AC07566D09}" srcOrd="0" destOrd="0" presId="urn:microsoft.com/office/officeart/2005/8/layout/hProcess9"/>
    <dgm:cxn modelId="{6038B15E-781A-4F1A-9C4B-9CBA10215DA2}" type="presOf" srcId="{9C5BA758-A951-4AF7-A4C7-3E46F8F58EA1}" destId="{A36D26D4-1EAD-476E-B53A-8DFEDAF112FB}" srcOrd="0" destOrd="0" presId="urn:microsoft.com/office/officeart/2005/8/layout/hProcess9"/>
    <dgm:cxn modelId="{FE2B7CE7-0756-4311-8EE0-2CF43A730987}" type="presOf" srcId="{6A3FAD34-422E-4994-BDBB-91B21703BEA4}" destId="{D9431BA5-193C-484A-8659-74C53A92E934}" srcOrd="0" destOrd="0" presId="urn:microsoft.com/office/officeart/2005/8/layout/hProcess9"/>
    <dgm:cxn modelId="{8C2AF324-2D59-40CF-8AFD-785E6C008BFA}" srcId="{73F35B47-21A8-462D-8B72-6B5C666BDE14}" destId="{F8E7E7F9-BDC3-43A5-A143-E4FAD0683E24}" srcOrd="0" destOrd="0" parTransId="{B266CF40-2F55-4003-A50E-8C6DC000242A}" sibTransId="{BD993626-C6B6-476F-AC11-FC89CF18895B}"/>
    <dgm:cxn modelId="{79083EB1-4977-40AC-B46F-744A0DF77902}" srcId="{73F35B47-21A8-462D-8B72-6B5C666BDE14}" destId="{50603FB0-6F25-4E9F-A1B8-078FBF3C8FD8}" srcOrd="2" destOrd="0" parTransId="{84FE7D4D-3D21-4993-AE4E-034492FDEB60}" sibTransId="{68E03090-063C-4D1C-BC53-92586E481857}"/>
    <dgm:cxn modelId="{D5D3BADD-E416-49F3-A2D3-26DAF3687262}" srcId="{73F35B47-21A8-462D-8B72-6B5C666BDE14}" destId="{9C5BA758-A951-4AF7-A4C7-3E46F8F58EA1}" srcOrd="4" destOrd="0" parTransId="{F4AE431F-AEF8-41B8-8150-37E4F27133C9}" sibTransId="{72207DDC-6CE5-49D4-97B0-EE772C61C04E}"/>
    <dgm:cxn modelId="{38EACC9D-716F-4801-B5E9-F62FE4E123AE}" srcId="{73F35B47-21A8-462D-8B72-6B5C666BDE14}" destId="{0D179508-4A4B-4D90-AF51-4BC8670B6877}" srcOrd="5" destOrd="0" parTransId="{4632B634-31C4-4B35-8FA8-19BD1BF799AE}" sibTransId="{9D5FDC2A-B34A-4F34-972E-3FB8C24F9121}"/>
    <dgm:cxn modelId="{FEF9F584-5629-4880-8163-04F9B228532D}" type="presOf" srcId="{5F73ECCE-6379-4624-BDB7-DAEB177F009F}" destId="{1BA7D73F-D5DF-4F40-8CC9-0E13488A342C}" srcOrd="0" destOrd="0" presId="urn:microsoft.com/office/officeart/2005/8/layout/hProcess9"/>
    <dgm:cxn modelId="{BD95776B-130A-46E2-ADBF-C49448D62726}" type="presOf" srcId="{F8E7E7F9-BDC3-43A5-A143-E4FAD0683E24}" destId="{9E548598-C1C7-4054-88A6-3E5836A67217}" srcOrd="0" destOrd="0" presId="urn:microsoft.com/office/officeart/2005/8/layout/hProcess9"/>
    <dgm:cxn modelId="{7BB07BAC-FFC0-42D1-9253-423ADF1DB875}" type="presOf" srcId="{50603FB0-6F25-4E9F-A1B8-078FBF3C8FD8}" destId="{D05EF3CA-DDE2-4EB3-95B8-B86A7EE84653}" srcOrd="0" destOrd="0" presId="urn:microsoft.com/office/officeart/2005/8/layout/hProcess9"/>
    <dgm:cxn modelId="{1C0CDAB1-3FC3-46F3-B8F5-BF0D0C5D2D6E}" srcId="{73F35B47-21A8-462D-8B72-6B5C666BDE14}" destId="{5F73ECCE-6379-4624-BDB7-DAEB177F009F}" srcOrd="3" destOrd="0" parTransId="{C016F4DA-85B3-4AC6-B451-A301AEA489EF}" sibTransId="{6BEC9AE8-8346-4DD3-B7EC-1C88DA5229FF}"/>
    <dgm:cxn modelId="{5935C1EF-9DB6-42CE-9871-1FD3ECE67F36}" srcId="{73F35B47-21A8-462D-8B72-6B5C666BDE14}" destId="{6A3FAD34-422E-4994-BDBB-91B21703BEA4}" srcOrd="1" destOrd="0" parTransId="{42E547B4-B1BE-427D-86FE-151D02F457AB}" sibTransId="{BEB8438F-C909-4B7E-96E8-5A7749397E90}"/>
    <dgm:cxn modelId="{7F6F3C88-10BD-4DEF-92B5-F9B0551A6C90}" type="presParOf" srcId="{67D69143-C939-40CB-A2FA-C5AC07566D09}" destId="{00ACF460-847E-4E02-AD3D-5E643E08421E}" srcOrd="0" destOrd="0" presId="urn:microsoft.com/office/officeart/2005/8/layout/hProcess9"/>
    <dgm:cxn modelId="{EF26B48E-1AC2-46D1-8210-A4BB180A94D9}" type="presParOf" srcId="{67D69143-C939-40CB-A2FA-C5AC07566D09}" destId="{B368428B-4686-4A1A-8B39-8D61F4DEAFB0}" srcOrd="1" destOrd="0" presId="urn:microsoft.com/office/officeart/2005/8/layout/hProcess9"/>
    <dgm:cxn modelId="{2FDD24E8-B6A0-43DB-8B3A-D1BDC179DBFC}" type="presParOf" srcId="{B368428B-4686-4A1A-8B39-8D61F4DEAFB0}" destId="{9E548598-C1C7-4054-88A6-3E5836A67217}" srcOrd="0" destOrd="0" presId="urn:microsoft.com/office/officeart/2005/8/layout/hProcess9"/>
    <dgm:cxn modelId="{B15DFCB0-8CCE-42A4-909E-C8D4B1CFBD25}" type="presParOf" srcId="{B368428B-4686-4A1A-8B39-8D61F4DEAFB0}" destId="{267FC4F0-DB3E-45E6-BA91-8C28068E3ADD}" srcOrd="1" destOrd="0" presId="urn:microsoft.com/office/officeart/2005/8/layout/hProcess9"/>
    <dgm:cxn modelId="{A76562AF-0252-43A8-910D-337B8BEE1924}" type="presParOf" srcId="{B368428B-4686-4A1A-8B39-8D61F4DEAFB0}" destId="{D9431BA5-193C-484A-8659-74C53A92E934}" srcOrd="2" destOrd="0" presId="urn:microsoft.com/office/officeart/2005/8/layout/hProcess9"/>
    <dgm:cxn modelId="{E22B0701-FD9E-4D18-99CA-03560CDF4A7F}" type="presParOf" srcId="{B368428B-4686-4A1A-8B39-8D61F4DEAFB0}" destId="{3C8EB347-9EC2-4D95-A857-943037972D1B}" srcOrd="3" destOrd="0" presId="urn:microsoft.com/office/officeart/2005/8/layout/hProcess9"/>
    <dgm:cxn modelId="{AB351443-68CB-4619-91D0-B07651E7460E}" type="presParOf" srcId="{B368428B-4686-4A1A-8B39-8D61F4DEAFB0}" destId="{D05EF3CA-DDE2-4EB3-95B8-B86A7EE84653}" srcOrd="4" destOrd="0" presId="urn:microsoft.com/office/officeart/2005/8/layout/hProcess9"/>
    <dgm:cxn modelId="{977541F1-B097-4D1B-9804-872DBF66D793}" type="presParOf" srcId="{B368428B-4686-4A1A-8B39-8D61F4DEAFB0}" destId="{81CE7969-7209-4AF9-BA74-9CC32EDBA285}" srcOrd="5" destOrd="0" presId="urn:microsoft.com/office/officeart/2005/8/layout/hProcess9"/>
    <dgm:cxn modelId="{0130346D-2376-4252-A7A1-5B31555ADB0D}" type="presParOf" srcId="{B368428B-4686-4A1A-8B39-8D61F4DEAFB0}" destId="{1BA7D73F-D5DF-4F40-8CC9-0E13488A342C}" srcOrd="6" destOrd="0" presId="urn:microsoft.com/office/officeart/2005/8/layout/hProcess9"/>
    <dgm:cxn modelId="{E1E052DB-82E7-4633-9FFF-52B26071F714}" type="presParOf" srcId="{B368428B-4686-4A1A-8B39-8D61F4DEAFB0}" destId="{0F1A2CC6-C45B-42B6-8974-5D01310B29A9}" srcOrd="7" destOrd="0" presId="urn:microsoft.com/office/officeart/2005/8/layout/hProcess9"/>
    <dgm:cxn modelId="{D914C0BB-56CF-4161-BAC6-89A469691146}" type="presParOf" srcId="{B368428B-4686-4A1A-8B39-8D61F4DEAFB0}" destId="{A36D26D4-1EAD-476E-B53A-8DFEDAF112FB}" srcOrd="8" destOrd="0" presId="urn:microsoft.com/office/officeart/2005/8/layout/hProcess9"/>
    <dgm:cxn modelId="{A15EAA66-CBF4-4CD8-B794-4952DF0D6E81}" type="presParOf" srcId="{B368428B-4686-4A1A-8B39-8D61F4DEAFB0}" destId="{86D8865C-6E7C-4885-8481-74DC36B58ED8}" srcOrd="9" destOrd="0" presId="urn:microsoft.com/office/officeart/2005/8/layout/hProcess9"/>
    <dgm:cxn modelId="{9EBC7F8D-A392-434D-9EC4-75B3C013EF15}" type="presParOf" srcId="{B368428B-4686-4A1A-8B39-8D61F4DEAFB0}" destId="{8DDE25EE-61AB-45FF-80AD-CE237E7AA94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46" cy="496571"/>
          </a:xfrm>
          <a:prstGeom prst="rect">
            <a:avLst/>
          </a:prstGeom>
        </p:spPr>
        <p:txBody>
          <a:bodyPr vert="horz" lIns="92462" tIns="46231" rIns="92462" bIns="46231" rtlCol="0"/>
          <a:lstStyle>
            <a:lvl1pPr algn="l">
              <a:defRPr sz="1200"/>
            </a:lvl1pPr>
          </a:lstStyle>
          <a:p>
            <a:endParaRPr lang="en-GB"/>
          </a:p>
        </p:txBody>
      </p:sp>
      <p:sp>
        <p:nvSpPr>
          <p:cNvPr id="3" name="Date Placeholder 2"/>
          <p:cNvSpPr>
            <a:spLocks noGrp="1"/>
          </p:cNvSpPr>
          <p:nvPr>
            <p:ph type="dt" sz="quarter" idx="1"/>
          </p:nvPr>
        </p:nvSpPr>
        <p:spPr>
          <a:xfrm>
            <a:off x="3851998" y="0"/>
            <a:ext cx="2945646" cy="496571"/>
          </a:xfrm>
          <a:prstGeom prst="rect">
            <a:avLst/>
          </a:prstGeom>
        </p:spPr>
        <p:txBody>
          <a:bodyPr vert="horz" lIns="92462" tIns="46231" rIns="92462" bIns="46231" rtlCol="0"/>
          <a:lstStyle>
            <a:lvl1pPr algn="r">
              <a:defRPr sz="1200"/>
            </a:lvl1pPr>
          </a:lstStyle>
          <a:p>
            <a:fld id="{635FD5BF-C335-4761-A00B-0B08798552CB}" type="datetimeFigureOut">
              <a:rPr lang="en-GB" smtClean="0"/>
              <a:t>29/06/2017</a:t>
            </a:fld>
            <a:endParaRPr lang="en-GB"/>
          </a:p>
        </p:txBody>
      </p:sp>
      <p:sp>
        <p:nvSpPr>
          <p:cNvPr id="4" name="Footer Placeholder 3"/>
          <p:cNvSpPr>
            <a:spLocks noGrp="1"/>
          </p:cNvSpPr>
          <p:nvPr>
            <p:ph type="ftr" sz="quarter" idx="2"/>
          </p:nvPr>
        </p:nvSpPr>
        <p:spPr>
          <a:xfrm>
            <a:off x="0" y="9431646"/>
            <a:ext cx="2945646" cy="496570"/>
          </a:xfrm>
          <a:prstGeom prst="rect">
            <a:avLst/>
          </a:prstGeom>
        </p:spPr>
        <p:txBody>
          <a:bodyPr vert="horz" lIns="92462" tIns="46231" rIns="92462" bIns="46231" rtlCol="0" anchor="b"/>
          <a:lstStyle>
            <a:lvl1pPr algn="l">
              <a:defRPr sz="1200"/>
            </a:lvl1pPr>
          </a:lstStyle>
          <a:p>
            <a:endParaRPr lang="en-GB"/>
          </a:p>
        </p:txBody>
      </p:sp>
      <p:sp>
        <p:nvSpPr>
          <p:cNvPr id="5" name="Slide Number Placeholder 4"/>
          <p:cNvSpPr>
            <a:spLocks noGrp="1"/>
          </p:cNvSpPr>
          <p:nvPr>
            <p:ph type="sldNum" sz="quarter" idx="3"/>
          </p:nvPr>
        </p:nvSpPr>
        <p:spPr>
          <a:xfrm>
            <a:off x="3851998" y="9431646"/>
            <a:ext cx="2945646" cy="496570"/>
          </a:xfrm>
          <a:prstGeom prst="rect">
            <a:avLst/>
          </a:prstGeom>
        </p:spPr>
        <p:txBody>
          <a:bodyPr vert="horz" lIns="92462" tIns="46231" rIns="92462" bIns="46231" rtlCol="0" anchor="b"/>
          <a:lstStyle>
            <a:lvl1pPr algn="r">
              <a:defRPr sz="1200"/>
            </a:lvl1pPr>
          </a:lstStyle>
          <a:p>
            <a:fld id="{34AF2C77-B9DF-4C7F-8F67-704013211473}" type="slidenum">
              <a:rPr lang="en-GB" smtClean="0"/>
              <a:t>‹#›</a:t>
            </a:fld>
            <a:endParaRPr lang="en-GB"/>
          </a:p>
        </p:txBody>
      </p:sp>
    </p:spTree>
    <p:extLst>
      <p:ext uri="{BB962C8B-B14F-4D97-AF65-F5344CB8AC3E}">
        <p14:creationId xmlns:p14="http://schemas.microsoft.com/office/powerpoint/2010/main" val="1896556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347" cy="496490"/>
          </a:xfrm>
          <a:prstGeom prst="rect">
            <a:avLst/>
          </a:prstGeom>
        </p:spPr>
        <p:txBody>
          <a:bodyPr vert="horz" lIns="92462" tIns="46231" rIns="92462" bIns="46231"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51343" y="2"/>
            <a:ext cx="2946347" cy="496490"/>
          </a:xfrm>
          <a:prstGeom prst="rect">
            <a:avLst/>
          </a:prstGeom>
        </p:spPr>
        <p:txBody>
          <a:bodyPr vert="horz" lIns="92462" tIns="46231" rIns="92462" bIns="46231" rtlCol="0"/>
          <a:lstStyle>
            <a:lvl1pPr algn="r" fontAlgn="auto">
              <a:spcBef>
                <a:spcPts val="0"/>
              </a:spcBef>
              <a:spcAft>
                <a:spcPts val="0"/>
              </a:spcAft>
              <a:defRPr sz="1200">
                <a:latin typeface="+mn-lt"/>
              </a:defRPr>
            </a:lvl1pPr>
          </a:lstStyle>
          <a:p>
            <a:pPr>
              <a:defRPr/>
            </a:pPr>
            <a:fld id="{5A9EB790-04C1-431D-841B-0F9159BA50C0}" type="datetimeFigureOut">
              <a:rPr lang="en-GB"/>
              <a:pPr>
                <a:defRPr/>
              </a:pPr>
              <a:t>29/06/2017</a:t>
            </a:fld>
            <a:endParaRPr lang="en-GB"/>
          </a:p>
        </p:txBody>
      </p:sp>
      <p:sp>
        <p:nvSpPr>
          <p:cNvPr id="4" name="Slide Image Placeholder 3"/>
          <p:cNvSpPr>
            <a:spLocks noGrp="1" noRot="1" noChangeAspect="1"/>
          </p:cNvSpPr>
          <p:nvPr>
            <p:ph type="sldImg" idx="2"/>
          </p:nvPr>
        </p:nvSpPr>
        <p:spPr>
          <a:xfrm>
            <a:off x="915988" y="744538"/>
            <a:ext cx="4967287" cy="3724275"/>
          </a:xfrm>
          <a:prstGeom prst="rect">
            <a:avLst/>
          </a:prstGeom>
          <a:noFill/>
          <a:ln w="12700">
            <a:solidFill>
              <a:prstClr val="black"/>
            </a:solidFill>
          </a:ln>
        </p:spPr>
        <p:txBody>
          <a:bodyPr vert="horz" lIns="92462" tIns="46231" rIns="92462" bIns="46231" rtlCol="0" anchor="ctr"/>
          <a:lstStyle/>
          <a:p>
            <a:pPr lvl="0"/>
            <a:endParaRPr lang="en-GB" noProof="0"/>
          </a:p>
        </p:txBody>
      </p:sp>
      <p:sp>
        <p:nvSpPr>
          <p:cNvPr id="5" name="Notes Placeholder 4"/>
          <p:cNvSpPr>
            <a:spLocks noGrp="1"/>
          </p:cNvSpPr>
          <p:nvPr>
            <p:ph type="body" sz="quarter" idx="3"/>
          </p:nvPr>
        </p:nvSpPr>
        <p:spPr>
          <a:xfrm>
            <a:off x="679927" y="4716663"/>
            <a:ext cx="5439410" cy="4468415"/>
          </a:xfrm>
          <a:prstGeom prst="rect">
            <a:avLst/>
          </a:prstGeom>
        </p:spPr>
        <p:txBody>
          <a:bodyPr vert="horz" lIns="92462" tIns="46231" rIns="92462" bIns="462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31600"/>
            <a:ext cx="2946347" cy="496490"/>
          </a:xfrm>
          <a:prstGeom prst="rect">
            <a:avLst/>
          </a:prstGeom>
        </p:spPr>
        <p:txBody>
          <a:bodyPr vert="horz" lIns="92462" tIns="46231" rIns="92462" bIns="46231"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51343" y="9431600"/>
            <a:ext cx="2946347" cy="496490"/>
          </a:xfrm>
          <a:prstGeom prst="rect">
            <a:avLst/>
          </a:prstGeom>
        </p:spPr>
        <p:txBody>
          <a:bodyPr vert="horz" lIns="92462" tIns="46231" rIns="92462" bIns="46231" rtlCol="0" anchor="b"/>
          <a:lstStyle>
            <a:lvl1pPr algn="r" fontAlgn="auto">
              <a:spcBef>
                <a:spcPts val="0"/>
              </a:spcBef>
              <a:spcAft>
                <a:spcPts val="0"/>
              </a:spcAft>
              <a:defRPr sz="1200">
                <a:latin typeface="+mn-lt"/>
              </a:defRPr>
            </a:lvl1pPr>
          </a:lstStyle>
          <a:p>
            <a:pPr>
              <a:defRPr/>
            </a:pPr>
            <a:fld id="{ADF49AC9-01F6-479A-B1E4-1A38AD57FF2A}" type="slidenum">
              <a:rPr lang="en-GB"/>
              <a:pPr>
                <a:defRPr/>
              </a:pPr>
              <a:t>‹#›</a:t>
            </a:fld>
            <a:endParaRPr lang="en-GB"/>
          </a:p>
        </p:txBody>
      </p:sp>
    </p:spTree>
    <p:extLst>
      <p:ext uri="{BB962C8B-B14F-4D97-AF65-F5344CB8AC3E}">
        <p14:creationId xmlns:p14="http://schemas.microsoft.com/office/powerpoint/2010/main" val="2395923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F49AC9-01F6-479A-B1E4-1A38AD57FF2A}" type="slidenum">
              <a:rPr lang="en-GB" smtClean="0"/>
              <a:pPr>
                <a:defRPr/>
              </a:pPr>
              <a:t>1</a:t>
            </a:fld>
            <a:endParaRPr lang="en-GB"/>
          </a:p>
        </p:txBody>
      </p:sp>
    </p:spTree>
    <p:extLst>
      <p:ext uri="{BB962C8B-B14F-4D97-AF65-F5344CB8AC3E}">
        <p14:creationId xmlns:p14="http://schemas.microsoft.com/office/powerpoint/2010/main" val="1468153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Self-harm</a:t>
            </a:r>
            <a:r>
              <a:rPr lang="en-GB" baseline="0" dirty="0"/>
              <a:t> can be hard to detect. Physical injuries can be hidden by clothing and ‘inner turmoil’ can be covered up by outwardly displaying a calm disposition. People can present very differently. Some are clearer, more obvious warning signs than others. Again we need to be open, non-judgemental, supportive and understanding. If someone opens up about self-harm that is a big step they have taken and needs sensitive handling. If you suspect that someone is try to support and provide opportunities for them to talk to you – it might not be helpful to ask someone outright but if they are made to feel that opening up is safe to do so and that they won’t be judged for it then they are more likely to do so.  </a:t>
            </a:r>
            <a:endParaRPr lang="en-GB" dirty="0"/>
          </a:p>
        </p:txBody>
      </p:sp>
      <p:sp>
        <p:nvSpPr>
          <p:cNvPr id="4" name="Slide Number Placeholder 3"/>
          <p:cNvSpPr>
            <a:spLocks noGrp="1"/>
          </p:cNvSpPr>
          <p:nvPr>
            <p:ph type="sldNum" sz="quarter" idx="10"/>
          </p:nvPr>
        </p:nvSpPr>
        <p:spPr/>
        <p:txBody>
          <a:bodyPr/>
          <a:lstStyle/>
          <a:p>
            <a:pPr>
              <a:defRPr/>
            </a:pPr>
            <a:fld id="{ADF49AC9-01F6-479A-B1E4-1A38AD57FF2A}" type="slidenum">
              <a:rPr lang="en-GB" smtClean="0"/>
              <a:pPr>
                <a:defRPr/>
              </a:pPr>
              <a:t>11</a:t>
            </a:fld>
            <a:endParaRPr lang="en-GB"/>
          </a:p>
        </p:txBody>
      </p:sp>
    </p:spTree>
    <p:extLst>
      <p:ext uri="{BB962C8B-B14F-4D97-AF65-F5344CB8AC3E}">
        <p14:creationId xmlns:p14="http://schemas.microsoft.com/office/powerpoint/2010/main" val="702121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a:t>Even though most self-harm does not result in suicide we know that certain factors associated with self-harming behaviour are ‘red-flag’ warnings that a young person is at an increased risk of further, or more serious harm in the future</a:t>
            </a:r>
          </a:p>
          <a:p>
            <a:pPr eaLnBrk="1" hangingPunct="1">
              <a:spcBef>
                <a:spcPct val="0"/>
              </a:spcBef>
            </a:pPr>
            <a:endParaRPr lang="en-GB" dirty="0"/>
          </a:p>
          <a:p>
            <a:pPr eaLnBrk="1" hangingPunct="1">
              <a:spcBef>
                <a:spcPct val="0"/>
              </a:spcBef>
            </a:pPr>
            <a:r>
              <a:rPr lang="en-GB" dirty="0"/>
              <a:t>Older boys (over 15 years) and young people who self-harm through very violent means, such as trying to hang themselves or using a weapon, are at the greatest risk of suicide. People who fully intend to end their lives when they self-harm and people who continue to think about killing themselves, especially if they have a specific plan on how they are going to do it, are at immediate and grave risk of suicide</a:t>
            </a:r>
          </a:p>
          <a:p>
            <a:pPr eaLnBrk="1" hangingPunct="1">
              <a:spcBef>
                <a:spcPct val="0"/>
              </a:spcBef>
            </a:pPr>
            <a:endParaRPr lang="en-GB" dirty="0"/>
          </a:p>
          <a:p>
            <a:pPr eaLnBrk="1" hangingPunct="1">
              <a:spcBef>
                <a:spcPct val="0"/>
              </a:spcBef>
            </a:pPr>
            <a:r>
              <a:rPr lang="en-GB" dirty="0"/>
              <a:t>In these situations you must always refer to your local CAMHS/CYPS team (for younger people) and adult services</a:t>
            </a:r>
            <a:r>
              <a:rPr lang="en-GB" baseline="0" dirty="0"/>
              <a:t> for adults </a:t>
            </a:r>
            <a:r>
              <a:rPr lang="en-GB" dirty="0"/>
              <a:t>and request an immediate assessment, giving them as much information as you can.</a:t>
            </a:r>
          </a:p>
          <a:p>
            <a:pPr eaLnBrk="1" hangingPunct="1">
              <a:spcBef>
                <a:spcPct val="0"/>
              </a:spcBef>
            </a:pPr>
            <a:endParaRPr lang="en-GB" dirty="0"/>
          </a:p>
          <a:p>
            <a:pPr eaLnBrk="1" hangingPunct="1">
              <a:spcBef>
                <a:spcPct val="0"/>
              </a:spcBef>
            </a:pPr>
            <a:r>
              <a:rPr lang="en-GB" dirty="0"/>
              <a:t>If there is immediate danger to the life or health, of the</a:t>
            </a:r>
            <a:r>
              <a:rPr lang="en-GB" baseline="0" dirty="0"/>
              <a:t> person</a:t>
            </a:r>
            <a:r>
              <a:rPr lang="en-GB" dirty="0"/>
              <a:t>, then they need to go to their local emergency department, immediately, to seek assessment and treatment.</a:t>
            </a:r>
          </a:p>
          <a:p>
            <a:pPr eaLnBrk="1" hangingPunct="1">
              <a:spcBef>
                <a:spcPct val="0"/>
              </a:spcBef>
            </a:pPr>
            <a:endParaRPr lang="en-GB" dirty="0"/>
          </a:p>
          <a:p>
            <a:pPr eaLnBrk="1" hangingPunct="1">
              <a:spcBef>
                <a:spcPct val="0"/>
              </a:spcBef>
            </a:pPr>
            <a:r>
              <a:rPr lang="en-GB" dirty="0"/>
              <a:t>You must also speak with your professional association or professional organisation's lead for safeguarding.</a:t>
            </a:r>
          </a:p>
          <a:p>
            <a:pPr eaLnBrk="1" hangingPunct="1">
              <a:spcBef>
                <a:spcPct val="0"/>
              </a:spcBef>
            </a:pPr>
            <a:endParaRPr lang="en-GB" dirty="0"/>
          </a:p>
          <a:p>
            <a:pPr eaLnBrk="1" hangingPunct="1">
              <a:spcBef>
                <a:spcPct val="0"/>
              </a:spcBef>
            </a:pPr>
            <a:r>
              <a:rPr lang="en-GB" dirty="0"/>
              <a:t>A history of multiple episodes of overdose or cutting, previous admittance to a psychiatric hospital and use of alcohol and illegal drugs all increase the risk of suicide.</a:t>
            </a:r>
          </a:p>
          <a:p>
            <a:pPr eaLnBrk="1" hangingPunct="1">
              <a:spcBef>
                <a:spcPct val="0"/>
              </a:spcBef>
            </a:pPr>
            <a:endParaRPr lang="en-GB" dirty="0"/>
          </a:p>
          <a:p>
            <a:pPr eaLnBrk="1" hangingPunct="1">
              <a:spcBef>
                <a:spcPct val="0"/>
              </a:spcBef>
            </a:pPr>
            <a:r>
              <a:rPr lang="en-GB" dirty="0"/>
              <a:t>Difficulty sleeping and feelings of hopelessness - that is, not seeing a positive future, or having no plans for the future - are linked to a high risk of suicide.</a:t>
            </a:r>
          </a:p>
          <a:p>
            <a:pPr eaLnBrk="1" hangingPunct="1">
              <a:spcBef>
                <a:spcPct val="0"/>
              </a:spcBef>
            </a:pPr>
            <a:endParaRPr lang="en-GB" dirty="0"/>
          </a:p>
          <a:p>
            <a:pPr eaLnBrk="1" hangingPunct="1">
              <a:spcBef>
                <a:spcPct val="0"/>
              </a:spcBef>
            </a:pPr>
            <a:r>
              <a:rPr lang="en-GB" dirty="0"/>
              <a:t>Risk of suicide is not the only kind of risk that needs to be considered. It is also important to think about whether the young person is at harm from others, including their family, their peer group (school or work colleagues,</a:t>
            </a:r>
            <a:r>
              <a:rPr lang="en-GB" baseline="0" dirty="0"/>
              <a:t> people </a:t>
            </a:r>
            <a:r>
              <a:rPr lang="en-GB" dirty="0"/>
              <a:t>in their community or online contacts) or other adults. Equally, it is important to consider if the young person is so distressed that they are a risk to others, often using violent methods.</a:t>
            </a:r>
          </a:p>
          <a:p>
            <a:endParaRPr lang="en-GB" dirty="0"/>
          </a:p>
        </p:txBody>
      </p:sp>
      <p:sp>
        <p:nvSpPr>
          <p:cNvPr id="4" name="Slide Number Placeholder 3"/>
          <p:cNvSpPr>
            <a:spLocks noGrp="1"/>
          </p:cNvSpPr>
          <p:nvPr>
            <p:ph type="sldNum" sz="quarter" idx="10"/>
          </p:nvPr>
        </p:nvSpPr>
        <p:spPr/>
        <p:txBody>
          <a:bodyPr/>
          <a:lstStyle/>
          <a:p>
            <a:pPr>
              <a:defRPr/>
            </a:pPr>
            <a:fld id="{ADF49AC9-01F6-479A-B1E4-1A38AD57FF2A}" type="slidenum">
              <a:rPr lang="en-GB" smtClean="0"/>
              <a:pPr>
                <a:defRPr/>
              </a:pPr>
              <a:t>12</a:t>
            </a:fld>
            <a:endParaRPr lang="en-GB"/>
          </a:p>
        </p:txBody>
      </p:sp>
    </p:spTree>
    <p:extLst>
      <p:ext uri="{BB962C8B-B14F-4D97-AF65-F5344CB8AC3E}">
        <p14:creationId xmlns:p14="http://schemas.microsoft.com/office/powerpoint/2010/main" val="4119925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make some</a:t>
            </a:r>
            <a:r>
              <a:rPr lang="en-GB" baseline="0" dirty="0"/>
              <a:t> educated predictions regarding risk factors but the truth is there are many reasons. And these are risk factors only, they do not mean someone is definitely going to self-harm. It is likely to be a combination of internal and external factors that lead to a person self-harming. It is a coping strategy – a maladaptive one but it is their coping strategy for stressful, difficult, emotional times or experiences. </a:t>
            </a:r>
          </a:p>
          <a:p>
            <a:r>
              <a:rPr lang="en-GB" baseline="0" dirty="0"/>
              <a:t>Many people use ‘maladaptive’ coping strategies – drink too much, eat too much, over-exercise, work long hours, throw self into work/school (workaholic).</a:t>
            </a:r>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ADF49AC9-01F6-479A-B1E4-1A38AD57FF2A}" type="slidenum">
              <a:rPr lang="en-GB" smtClean="0"/>
              <a:pPr>
                <a:defRPr/>
              </a:pPr>
              <a:t>13</a:t>
            </a:fld>
            <a:endParaRPr lang="en-GB"/>
          </a:p>
        </p:txBody>
      </p:sp>
    </p:spTree>
    <p:extLst>
      <p:ext uri="{BB962C8B-B14F-4D97-AF65-F5344CB8AC3E}">
        <p14:creationId xmlns:p14="http://schemas.microsoft.com/office/powerpoint/2010/main" val="760853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risks related to pro-suicide, eating disorder and self harm websites</a:t>
            </a:r>
          </a:p>
          <a:p>
            <a:r>
              <a:rPr lang="en-GB" dirty="0"/>
              <a:t>but it is in the public domain</a:t>
            </a:r>
          </a:p>
          <a:p>
            <a:endParaRPr lang="en-GB" dirty="0"/>
          </a:p>
          <a:p>
            <a:endParaRPr lang="en-GB" dirty="0"/>
          </a:p>
          <a:p>
            <a:endParaRPr lang="en-GB" dirty="0"/>
          </a:p>
          <a:p>
            <a:endParaRPr lang="en-GB" dirty="0"/>
          </a:p>
          <a:p>
            <a:endParaRPr lang="en-GB" dirty="0"/>
          </a:p>
          <a:p>
            <a:r>
              <a:rPr lang="en-GB" dirty="0"/>
              <a:t>Operation Cut For Bieber launched this morning with a hashtag on Twitter that proved so successful, it was trending nationwide within hours …”</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ADF49AC9-01F6-479A-B1E4-1A38AD57FF2A}" type="slidenum">
              <a:rPr lang="en-GB" smtClean="0"/>
              <a:pPr>
                <a:defRPr/>
              </a:pPr>
              <a:t>14</a:t>
            </a:fld>
            <a:endParaRPr lang="en-GB"/>
          </a:p>
        </p:txBody>
      </p:sp>
    </p:spTree>
    <p:extLst>
      <p:ext uri="{BB962C8B-B14F-4D97-AF65-F5344CB8AC3E}">
        <p14:creationId xmlns:p14="http://schemas.microsoft.com/office/powerpoint/2010/main" val="61604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Environmental</a:t>
            </a:r>
            <a:r>
              <a:rPr lang="en-GB" baseline="0" dirty="0"/>
              <a:t> – what’s happening around them (social, emotional and physical)</a:t>
            </a:r>
          </a:p>
          <a:p>
            <a:endParaRPr lang="en-GB" baseline="0" dirty="0"/>
          </a:p>
          <a:p>
            <a:r>
              <a:rPr lang="en-GB" baseline="0" dirty="0"/>
              <a:t>Interpersonal – what’s happening between themselves and others</a:t>
            </a:r>
          </a:p>
          <a:p>
            <a:endParaRPr lang="en-GB" baseline="0" dirty="0"/>
          </a:p>
          <a:p>
            <a:r>
              <a:rPr lang="en-GB" baseline="0" dirty="0"/>
              <a:t>Intrapersonal – what’s going on with their own thinking, feeling and behaviour</a:t>
            </a:r>
          </a:p>
          <a:p>
            <a:endParaRPr lang="en-GB" baseline="0" dirty="0"/>
          </a:p>
          <a:p>
            <a:r>
              <a:rPr lang="en-GB" baseline="0" dirty="0"/>
              <a:t>Consideration of these factors can be crucial – case example of young person I was working with, carer for Mum – Mum reluctant to accept ‘outside help’, reframed it for Mum, Mum accepted help, young person felt calmer, happier, more energy, able to socialise, able to ‘chill in room’ – self harm stopped. </a:t>
            </a:r>
            <a:endParaRPr lang="en-GB" dirty="0"/>
          </a:p>
        </p:txBody>
      </p:sp>
      <p:sp>
        <p:nvSpPr>
          <p:cNvPr id="4" name="Slide Number Placeholder 3"/>
          <p:cNvSpPr>
            <a:spLocks noGrp="1"/>
          </p:cNvSpPr>
          <p:nvPr>
            <p:ph type="sldNum" sz="quarter" idx="10"/>
          </p:nvPr>
        </p:nvSpPr>
        <p:spPr/>
        <p:txBody>
          <a:bodyPr/>
          <a:lstStyle/>
          <a:p>
            <a:pPr>
              <a:defRPr/>
            </a:pPr>
            <a:fld id="{ADF49AC9-01F6-479A-B1E4-1A38AD57FF2A}" type="slidenum">
              <a:rPr lang="en-GB" smtClean="0"/>
              <a:pPr>
                <a:defRPr/>
              </a:pPr>
              <a:t>15</a:t>
            </a:fld>
            <a:endParaRPr lang="en-GB"/>
          </a:p>
        </p:txBody>
      </p:sp>
    </p:spTree>
    <p:extLst>
      <p:ext uri="{BB962C8B-B14F-4D97-AF65-F5344CB8AC3E}">
        <p14:creationId xmlns:p14="http://schemas.microsoft.com/office/powerpoint/2010/main" val="3143073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Links with PHSE role for schools</a:t>
            </a:r>
          </a:p>
        </p:txBody>
      </p:sp>
      <p:sp>
        <p:nvSpPr>
          <p:cNvPr id="4" name="Slide Number Placeholder 3"/>
          <p:cNvSpPr>
            <a:spLocks noGrp="1"/>
          </p:cNvSpPr>
          <p:nvPr>
            <p:ph type="sldNum" sz="quarter" idx="10"/>
          </p:nvPr>
        </p:nvSpPr>
        <p:spPr/>
        <p:txBody>
          <a:bodyPr/>
          <a:lstStyle/>
          <a:p>
            <a:pPr>
              <a:defRPr/>
            </a:pPr>
            <a:fld id="{ADF49AC9-01F6-479A-B1E4-1A38AD57FF2A}" type="slidenum">
              <a:rPr lang="en-GB" smtClean="0"/>
              <a:pPr>
                <a:defRPr/>
              </a:pPr>
              <a:t>16</a:t>
            </a:fld>
            <a:endParaRPr lang="en-GB"/>
          </a:p>
        </p:txBody>
      </p:sp>
    </p:spTree>
    <p:extLst>
      <p:ext uri="{BB962C8B-B14F-4D97-AF65-F5344CB8AC3E}">
        <p14:creationId xmlns:p14="http://schemas.microsoft.com/office/powerpoint/2010/main" val="1968436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F49AC9-01F6-479A-B1E4-1A38AD57FF2A}" type="slidenum">
              <a:rPr lang="en-GB" smtClean="0"/>
              <a:pPr>
                <a:defRPr/>
              </a:pPr>
              <a:t>17</a:t>
            </a:fld>
            <a:endParaRPr lang="en-GB"/>
          </a:p>
        </p:txBody>
      </p:sp>
    </p:spTree>
    <p:extLst>
      <p:ext uri="{BB962C8B-B14F-4D97-AF65-F5344CB8AC3E}">
        <p14:creationId xmlns:p14="http://schemas.microsoft.com/office/powerpoint/2010/main" val="1797629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F49AC9-01F6-479A-B1E4-1A38AD57FF2A}" type="slidenum">
              <a:rPr lang="en-GB" smtClean="0"/>
              <a:pPr>
                <a:defRPr/>
              </a:pPr>
              <a:t>18</a:t>
            </a:fld>
            <a:endParaRPr lang="en-GB"/>
          </a:p>
        </p:txBody>
      </p:sp>
    </p:spTree>
    <p:extLst>
      <p:ext uri="{BB962C8B-B14F-4D97-AF65-F5344CB8AC3E}">
        <p14:creationId xmlns:p14="http://schemas.microsoft.com/office/powerpoint/2010/main" val="1302084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Acknowledge and validate the young person (manage your response)</a:t>
            </a:r>
          </a:p>
          <a:p>
            <a:endParaRPr lang="en-GB" dirty="0"/>
          </a:p>
          <a:p>
            <a:r>
              <a:rPr lang="en-GB" dirty="0"/>
              <a:t>Ask initial questions (immediate / emergency response needed?)</a:t>
            </a:r>
          </a:p>
          <a:p>
            <a:endParaRPr lang="en-GB" dirty="0"/>
          </a:p>
          <a:p>
            <a:r>
              <a:rPr lang="en-GB" dirty="0"/>
              <a:t>Negotiate the ground rules (some things are non-negotiable, CP issues, talking to parents)</a:t>
            </a:r>
          </a:p>
          <a:p>
            <a:endParaRPr lang="en-GB" dirty="0"/>
          </a:p>
          <a:p>
            <a:r>
              <a:rPr lang="en-GB" dirty="0"/>
              <a:t>Establish what has been / is happening (thoughts, feelings, behaviour and if they know why these things are happening)</a:t>
            </a:r>
          </a:p>
          <a:p>
            <a:endParaRPr lang="en-GB" dirty="0"/>
          </a:p>
          <a:p>
            <a:r>
              <a:rPr lang="en-GB" dirty="0"/>
              <a:t>Establish exceptions (when are these things not happening or are not happening so much, clues to how the young person may hep themselves and how might they do more of what keeps them safe / happy)</a:t>
            </a:r>
          </a:p>
          <a:p>
            <a:endParaRPr lang="en-GB" dirty="0"/>
          </a:p>
          <a:p>
            <a:r>
              <a:rPr lang="en-GB" dirty="0"/>
              <a:t>6. Make a plan together (who is doing what and when, this should include how they are going to stay safe and what they should do if they feel they are unsafe)  </a:t>
            </a:r>
          </a:p>
          <a:p>
            <a:endParaRPr lang="en-GB" dirty="0"/>
          </a:p>
          <a:p>
            <a:r>
              <a:rPr lang="en-GB" dirty="0"/>
              <a:t>7. Decide who, when and how a ‘check in’ will be arranged (safety)</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ADF49AC9-01F6-479A-B1E4-1A38AD57FF2A}" type="slidenum">
              <a:rPr lang="en-GB" smtClean="0"/>
              <a:pPr>
                <a:defRPr/>
              </a:pPr>
              <a:t>19</a:t>
            </a:fld>
            <a:endParaRPr lang="en-GB"/>
          </a:p>
        </p:txBody>
      </p:sp>
    </p:spTree>
    <p:extLst>
      <p:ext uri="{BB962C8B-B14F-4D97-AF65-F5344CB8AC3E}">
        <p14:creationId xmlns:p14="http://schemas.microsoft.com/office/powerpoint/2010/main" val="2942799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F49AC9-01F6-479A-B1E4-1A38AD57FF2A}" type="slidenum">
              <a:rPr lang="en-GB" smtClean="0"/>
              <a:pPr>
                <a:defRPr/>
              </a:pPr>
              <a:t>20</a:t>
            </a:fld>
            <a:endParaRPr lang="en-GB"/>
          </a:p>
        </p:txBody>
      </p:sp>
    </p:spTree>
    <p:extLst>
      <p:ext uri="{BB962C8B-B14F-4D97-AF65-F5344CB8AC3E}">
        <p14:creationId xmlns:p14="http://schemas.microsoft.com/office/powerpoint/2010/main" val="4130329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DF49AC9-01F6-479A-B1E4-1A38AD57FF2A}" type="slidenum">
              <a:rPr lang="en-GB" smtClean="0"/>
              <a:pPr>
                <a:defRPr/>
              </a:pPr>
              <a:t>2</a:t>
            </a:fld>
            <a:endParaRPr lang="en-GB"/>
          </a:p>
        </p:txBody>
      </p:sp>
    </p:spTree>
    <p:extLst>
      <p:ext uri="{BB962C8B-B14F-4D97-AF65-F5344CB8AC3E}">
        <p14:creationId xmlns:p14="http://schemas.microsoft.com/office/powerpoint/2010/main" val="1738320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03DD27-A894-44AE-9DF7-4DB80585D41D}" type="slidenum">
              <a:rPr lang="en-GB"/>
              <a:pPr fontAlgn="base">
                <a:spcBef>
                  <a:spcPct val="0"/>
                </a:spcBef>
                <a:spcAft>
                  <a:spcPct val="0"/>
                </a:spcAft>
                <a:defRPr/>
              </a:pPr>
              <a:t>23</a:t>
            </a:fld>
            <a:endParaRPr lang="en-GB"/>
          </a:p>
        </p:txBody>
      </p:sp>
    </p:spTree>
    <p:extLst>
      <p:ext uri="{BB962C8B-B14F-4D97-AF65-F5344CB8AC3E}">
        <p14:creationId xmlns:p14="http://schemas.microsoft.com/office/powerpoint/2010/main" val="3699378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DF49AC9-01F6-479A-B1E4-1A38AD57FF2A}" type="slidenum">
              <a:rPr lang="en-GB" smtClean="0"/>
              <a:pPr>
                <a:defRPr/>
              </a:pPr>
              <a:t>24</a:t>
            </a:fld>
            <a:endParaRPr lang="en-GB"/>
          </a:p>
        </p:txBody>
      </p:sp>
    </p:spTree>
    <p:extLst>
      <p:ext uri="{BB962C8B-B14F-4D97-AF65-F5344CB8AC3E}">
        <p14:creationId xmlns:p14="http://schemas.microsoft.com/office/powerpoint/2010/main" val="3826979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Impact of own issues in practice</a:t>
            </a:r>
            <a:r>
              <a:rPr lang="en-GB" baseline="0" dirty="0"/>
              <a:t> can be detrimental to quality of response </a:t>
            </a:r>
            <a:endParaRPr lang="en-GB" dirty="0"/>
          </a:p>
        </p:txBody>
      </p:sp>
      <p:sp>
        <p:nvSpPr>
          <p:cNvPr id="4" name="Slide Number Placeholder 3"/>
          <p:cNvSpPr>
            <a:spLocks noGrp="1"/>
          </p:cNvSpPr>
          <p:nvPr>
            <p:ph type="sldNum" sz="quarter" idx="10"/>
          </p:nvPr>
        </p:nvSpPr>
        <p:spPr/>
        <p:txBody>
          <a:bodyPr/>
          <a:lstStyle/>
          <a:p>
            <a:pPr>
              <a:defRPr/>
            </a:pPr>
            <a:fld id="{ADF49AC9-01F6-479A-B1E4-1A38AD57FF2A}" type="slidenum">
              <a:rPr lang="en-GB" smtClean="0"/>
              <a:pPr>
                <a:defRPr/>
              </a:pPr>
              <a:t>3</a:t>
            </a:fld>
            <a:endParaRPr lang="en-GB"/>
          </a:p>
        </p:txBody>
      </p:sp>
    </p:spTree>
    <p:extLst>
      <p:ext uri="{BB962C8B-B14F-4D97-AF65-F5344CB8AC3E}">
        <p14:creationId xmlns:p14="http://schemas.microsoft.com/office/powerpoint/2010/main" val="286606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Professional and child –Helpless Angry</a:t>
            </a:r>
          </a:p>
          <a:p>
            <a:r>
              <a:rPr lang="en-GB" dirty="0"/>
              <a:t>Horrified</a:t>
            </a:r>
          </a:p>
          <a:p>
            <a:r>
              <a:rPr lang="en-GB" dirty="0"/>
              <a:t>Furious</a:t>
            </a:r>
          </a:p>
          <a:p>
            <a:r>
              <a:rPr lang="en-GB" dirty="0"/>
              <a:t>Embarrassed</a:t>
            </a:r>
          </a:p>
          <a:p>
            <a:r>
              <a:rPr lang="en-GB" dirty="0"/>
              <a:t>Frustrated</a:t>
            </a:r>
          </a:p>
          <a:p>
            <a:r>
              <a:rPr lang="en-GB" dirty="0"/>
              <a:t>Fear</a:t>
            </a:r>
          </a:p>
          <a:p>
            <a:r>
              <a:rPr lang="en-GB" dirty="0"/>
              <a:t>Sad </a:t>
            </a:r>
          </a:p>
          <a:p>
            <a:r>
              <a:rPr lang="en-GB" dirty="0"/>
              <a:t>Guilty</a:t>
            </a:r>
          </a:p>
          <a:p>
            <a:endParaRPr lang="en-GB" dirty="0"/>
          </a:p>
        </p:txBody>
      </p:sp>
      <p:sp>
        <p:nvSpPr>
          <p:cNvPr id="4" name="Slide Number Placeholder 3"/>
          <p:cNvSpPr>
            <a:spLocks noGrp="1"/>
          </p:cNvSpPr>
          <p:nvPr>
            <p:ph type="sldNum" sz="quarter" idx="10"/>
          </p:nvPr>
        </p:nvSpPr>
        <p:spPr/>
        <p:txBody>
          <a:bodyPr/>
          <a:lstStyle/>
          <a:p>
            <a:pPr>
              <a:defRPr/>
            </a:pPr>
            <a:fld id="{ADF49AC9-01F6-479A-B1E4-1A38AD57FF2A}" type="slidenum">
              <a:rPr lang="en-GB" smtClean="0"/>
              <a:pPr>
                <a:defRPr/>
              </a:pPr>
              <a:t>4</a:t>
            </a:fld>
            <a:endParaRPr lang="en-GB"/>
          </a:p>
        </p:txBody>
      </p:sp>
    </p:spTree>
    <p:extLst>
      <p:ext uri="{BB962C8B-B14F-4D97-AF65-F5344CB8AC3E}">
        <p14:creationId xmlns:p14="http://schemas.microsoft.com/office/powerpoint/2010/main" val="3996472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smoking</a:t>
            </a:r>
          </a:p>
          <a:p>
            <a:r>
              <a:rPr lang="en-GB" dirty="0"/>
              <a:t>Binge drinking</a:t>
            </a:r>
          </a:p>
          <a:p>
            <a:r>
              <a:rPr lang="en-GB" dirty="0"/>
              <a:t>Sexually dis-inhibited behaviour</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ADF49AC9-01F6-479A-B1E4-1A38AD57FF2A}" type="slidenum">
              <a:rPr lang="en-GB" smtClean="0"/>
              <a:pPr>
                <a:defRPr/>
              </a:pPr>
              <a:t>6</a:t>
            </a:fld>
            <a:endParaRPr lang="en-GB"/>
          </a:p>
        </p:txBody>
      </p:sp>
    </p:spTree>
    <p:extLst>
      <p:ext uri="{BB962C8B-B14F-4D97-AF65-F5344CB8AC3E}">
        <p14:creationId xmlns:p14="http://schemas.microsoft.com/office/powerpoint/2010/main" val="66075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r>
              <a:rPr lang="en-GB" dirty="0"/>
              <a:t>There are many</a:t>
            </a:r>
            <a:r>
              <a:rPr lang="en-GB" baseline="0" dirty="0"/>
              <a:t> methods of self-harm and some are included in the slide here. The degree to which any of these are used can vary significantly. Important to remember that it doesn’t necessarily correlate that the more serious the injury/harm the more severe or serious the concern or underlying emotion is. Truth Hurts, 2006)</a:t>
            </a:r>
          </a:p>
          <a:p>
            <a:endParaRPr lang="en-GB" dirty="0"/>
          </a:p>
        </p:txBody>
      </p:sp>
    </p:spTree>
    <p:extLst>
      <p:ext uri="{BB962C8B-B14F-4D97-AF65-F5344CB8AC3E}">
        <p14:creationId xmlns:p14="http://schemas.microsoft.com/office/powerpoint/2010/main" val="3137222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a:t>
            </a:r>
            <a:r>
              <a:rPr lang="en-GB" baseline="0" dirty="0"/>
              <a:t> official quote of what self-harm is. Demonstrates it is a maladaptive coping strategy – self destructive. Most people adopt some self destructive behaviours at times even if they don’t realise it, to avoid being a lone with their thoughts and feelings. They may smoke, eat or drink too much or work extra hard at work or school. What is worth remembering is that it is a temporary relief – it doesn’t change or resolve the issues leading to self-harm. </a:t>
            </a:r>
            <a:endParaRPr lang="en-GB" dirty="0"/>
          </a:p>
        </p:txBody>
      </p:sp>
      <p:sp>
        <p:nvSpPr>
          <p:cNvPr id="4" name="Slide Number Placeholder 3"/>
          <p:cNvSpPr>
            <a:spLocks noGrp="1"/>
          </p:cNvSpPr>
          <p:nvPr>
            <p:ph type="sldNum" sz="quarter" idx="10"/>
          </p:nvPr>
        </p:nvSpPr>
        <p:spPr/>
        <p:txBody>
          <a:bodyPr/>
          <a:lstStyle/>
          <a:p>
            <a:pPr>
              <a:defRPr/>
            </a:pPr>
            <a:fld id="{ADF49AC9-01F6-479A-B1E4-1A38AD57FF2A}" type="slidenum">
              <a:rPr lang="en-GB" smtClean="0"/>
              <a:pPr>
                <a:defRPr/>
              </a:pPr>
              <a:t>8</a:t>
            </a:fld>
            <a:endParaRPr lang="en-GB"/>
          </a:p>
        </p:txBody>
      </p:sp>
    </p:spTree>
    <p:extLst>
      <p:ext uri="{BB962C8B-B14F-4D97-AF65-F5344CB8AC3E}">
        <p14:creationId xmlns:p14="http://schemas.microsoft.com/office/powerpoint/2010/main" val="1216497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wrap="square" numCol="1" anchor="t" anchorCtr="0" compatLnSpc="1">
            <a:prstTxWarp prst="textNoShape">
              <a:avLst/>
            </a:prstTxWarp>
          </a:bodyPr>
          <a:lstStyle/>
          <a:p>
            <a:r>
              <a:rPr lang="en-GB" dirty="0"/>
              <a:t>Bodies</a:t>
            </a:r>
            <a:r>
              <a:rPr lang="en-GB" baseline="0" dirty="0"/>
              <a:t> response to pain is a release of chemicals – chemicals which can bring about a positive feeling, a feeling of calm and well being. There is a thought that, like any other chemical our body can build a tolerance and expect a higher level of the chemical for the same effect. </a:t>
            </a:r>
          </a:p>
          <a:p>
            <a:r>
              <a:rPr lang="en-GB" baseline="0" dirty="0"/>
              <a:t>There are factors that can lead to people self-harming but the biological effect can also be a part of the maintenance of self-harm as a coping strategy. </a:t>
            </a:r>
          </a:p>
          <a:p>
            <a:endParaRPr lang="en-GB" dirty="0"/>
          </a:p>
        </p:txBody>
      </p:sp>
    </p:spTree>
    <p:extLst>
      <p:ext uri="{BB962C8B-B14F-4D97-AF65-F5344CB8AC3E}">
        <p14:creationId xmlns:p14="http://schemas.microsoft.com/office/powerpoint/2010/main" val="4222742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Statistical Information 2014 -</a:t>
            </a:r>
          </a:p>
          <a:p>
            <a:endParaRPr lang="en-GB" dirty="0"/>
          </a:p>
        </p:txBody>
      </p:sp>
      <p:sp>
        <p:nvSpPr>
          <p:cNvPr id="4" name="Slide Number Placeholder 3"/>
          <p:cNvSpPr>
            <a:spLocks noGrp="1"/>
          </p:cNvSpPr>
          <p:nvPr>
            <p:ph type="sldNum" sz="quarter" idx="10"/>
          </p:nvPr>
        </p:nvSpPr>
        <p:spPr/>
        <p:txBody>
          <a:bodyPr/>
          <a:lstStyle/>
          <a:p>
            <a:pPr>
              <a:defRPr/>
            </a:pPr>
            <a:fld id="{ADF49AC9-01F6-479A-B1E4-1A38AD57FF2A}" type="slidenum">
              <a:rPr lang="en-GB" smtClean="0"/>
              <a:pPr>
                <a:defRPr/>
              </a:pPr>
              <a:t>10</a:t>
            </a:fld>
            <a:endParaRPr lang="en-GB"/>
          </a:p>
        </p:txBody>
      </p:sp>
    </p:spTree>
    <p:extLst>
      <p:ext uri="{BB962C8B-B14F-4D97-AF65-F5344CB8AC3E}">
        <p14:creationId xmlns:p14="http://schemas.microsoft.com/office/powerpoint/2010/main" val="2523775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11560" y="5229200"/>
            <a:ext cx="7920880" cy="648072"/>
          </a:xfrm>
          <a:prstGeom prst="rect">
            <a:avLst/>
          </a:prstGeom>
        </p:spPr>
        <p:txBody>
          <a:bodyPr/>
          <a:lstStyle>
            <a:lvl1pPr algn="l">
              <a:defRPr sz="3700" b="1">
                <a:solidFill>
                  <a:srgbClr val="008EC0"/>
                </a:solidFill>
              </a:defRPr>
            </a:lvl1pPr>
          </a:lstStyle>
          <a:p>
            <a:r>
              <a:rPr lang="en-US" dirty="0"/>
              <a:t>Click to edit Master 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Text Only)">
    <p:spTree>
      <p:nvGrpSpPr>
        <p:cNvPr id="1" name=""/>
        <p:cNvGrpSpPr/>
        <p:nvPr/>
      </p:nvGrpSpPr>
      <p:grpSpPr>
        <a:xfrm>
          <a:off x="0" y="0"/>
          <a:ext cx="0" cy="0"/>
          <a:chOff x="0" y="0"/>
          <a:chExt cx="0" cy="0"/>
        </a:xfrm>
      </p:grpSpPr>
      <p:sp>
        <p:nvSpPr>
          <p:cNvPr id="8" name="Title 7"/>
          <p:cNvSpPr>
            <a:spLocks noGrp="1"/>
          </p:cNvSpPr>
          <p:nvPr>
            <p:ph type="title"/>
          </p:nvPr>
        </p:nvSpPr>
        <p:spPr>
          <a:xfrm>
            <a:off x="251520" y="2276872"/>
            <a:ext cx="8640960" cy="2304256"/>
          </a:xfrm>
        </p:spPr>
        <p:txBody>
          <a:bodyPr>
            <a:noAutofit/>
          </a:bodyPr>
          <a:lstStyle>
            <a:lvl1pPr algn="ctr">
              <a:defRPr sz="6000" b="1">
                <a:solidFill>
                  <a:schemeClr val="bg1">
                    <a:lumMod val="95000"/>
                  </a:schemeClr>
                </a:solidFill>
                <a:latin typeface="Arial" pitchFamily="34" charset="0"/>
                <a:cs typeface="Arial" pitchFamily="34" charset="0"/>
              </a:defRPr>
            </a:lvl1pPr>
          </a:lstStyle>
          <a:p>
            <a:r>
              <a:rPr lang="en-US" dirty="0"/>
              <a:t>Click to edit Master title style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BD408CD0-001C-4670-B5DF-BBA126308334}" type="slidenum">
              <a:rPr lang="en-US"/>
              <a:pPr>
                <a:defRPr/>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72AA5EB8-F293-4DD1-87AB-222A604238E5}" type="slidenum">
              <a:rPr lang="en-US"/>
              <a:pPr>
                <a:defRPr/>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Slide 01">
    <p:spTree>
      <p:nvGrpSpPr>
        <p:cNvPr id="1" name=""/>
        <p:cNvGrpSpPr/>
        <p:nvPr/>
      </p:nvGrpSpPr>
      <p:grpSpPr>
        <a:xfrm>
          <a:off x="0" y="0"/>
          <a:ext cx="0" cy="0"/>
          <a:chOff x="0" y="0"/>
          <a:chExt cx="0" cy="0"/>
        </a:xfrm>
      </p:grpSpPr>
      <p:sp>
        <p:nvSpPr>
          <p:cNvPr id="10" name="Title 7"/>
          <p:cNvSpPr>
            <a:spLocks noGrp="1"/>
          </p:cNvSpPr>
          <p:nvPr>
            <p:ph type="title"/>
          </p:nvPr>
        </p:nvSpPr>
        <p:spPr>
          <a:xfrm>
            <a:off x="251520" y="476672"/>
            <a:ext cx="8640960" cy="720080"/>
          </a:xfrm>
        </p:spPr>
        <p:txBody>
          <a:bodyPr>
            <a:noAutofit/>
          </a:bodyPr>
          <a:lstStyle>
            <a:lvl1pPr algn="l">
              <a:defRPr sz="3700" b="1">
                <a:latin typeface="Arial" pitchFamily="34" charset="0"/>
                <a:cs typeface="Arial" pitchFamily="34" charset="0"/>
              </a:defRPr>
            </a:lvl1pPr>
          </a:lstStyle>
          <a:p>
            <a:r>
              <a:rPr lang="en-US" dirty="0"/>
              <a:t>Click to edit Master title style</a:t>
            </a:r>
            <a:endParaRPr lang="en-GB" dirty="0"/>
          </a:p>
        </p:txBody>
      </p:sp>
      <p:sp>
        <p:nvSpPr>
          <p:cNvPr id="7" name="Picture Placeholder 6"/>
          <p:cNvSpPr>
            <a:spLocks noGrp="1"/>
          </p:cNvSpPr>
          <p:nvPr>
            <p:ph type="pic" sz="quarter" idx="10"/>
          </p:nvPr>
        </p:nvSpPr>
        <p:spPr>
          <a:xfrm>
            <a:off x="1295400" y="1773238"/>
            <a:ext cx="6553200" cy="4464050"/>
          </a:xfrm>
        </p:spPr>
        <p:txBody>
          <a:bodyPr rtlCol="0">
            <a:normAutofit/>
          </a:bodyPr>
          <a:lstStyle/>
          <a:p>
            <a:pPr lvl="0"/>
            <a:endParaRPr lang="en-GB"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Slide 02">
    <p:spTree>
      <p:nvGrpSpPr>
        <p:cNvPr id="1" name=""/>
        <p:cNvGrpSpPr/>
        <p:nvPr/>
      </p:nvGrpSpPr>
      <p:grpSpPr>
        <a:xfrm>
          <a:off x="0" y="0"/>
          <a:ext cx="0" cy="0"/>
          <a:chOff x="0" y="0"/>
          <a:chExt cx="0" cy="0"/>
        </a:xfrm>
      </p:grpSpPr>
      <p:sp>
        <p:nvSpPr>
          <p:cNvPr id="6" name="Title 7"/>
          <p:cNvSpPr>
            <a:spLocks noGrp="1"/>
          </p:cNvSpPr>
          <p:nvPr>
            <p:ph type="title"/>
          </p:nvPr>
        </p:nvSpPr>
        <p:spPr>
          <a:xfrm>
            <a:off x="251520" y="476672"/>
            <a:ext cx="8640960" cy="720080"/>
          </a:xfrm>
        </p:spPr>
        <p:txBody>
          <a:bodyPr>
            <a:noAutofit/>
          </a:bodyPr>
          <a:lstStyle>
            <a:lvl1pPr algn="l">
              <a:defRPr sz="3700" b="1">
                <a:latin typeface="Arial" pitchFamily="34" charset="0"/>
                <a:cs typeface="Arial" pitchFamily="34" charset="0"/>
              </a:defRPr>
            </a:lvl1pPr>
          </a:lstStyle>
          <a:p>
            <a:r>
              <a:rPr lang="en-US" dirty="0"/>
              <a:t>Click to edit Master title style</a:t>
            </a:r>
            <a:endParaRPr lang="en-GB" dirty="0"/>
          </a:p>
        </p:txBody>
      </p:sp>
      <p:sp>
        <p:nvSpPr>
          <p:cNvPr id="7" name="Picture Placeholder 6"/>
          <p:cNvSpPr>
            <a:spLocks noGrp="1"/>
          </p:cNvSpPr>
          <p:nvPr>
            <p:ph type="pic" sz="quarter" idx="10"/>
          </p:nvPr>
        </p:nvSpPr>
        <p:spPr>
          <a:xfrm>
            <a:off x="1295400" y="1773238"/>
            <a:ext cx="6553200" cy="4464050"/>
          </a:xfrm>
        </p:spPr>
        <p:txBody>
          <a:bodyPr rtlCol="0">
            <a:normAutofit/>
          </a:bodyPr>
          <a:lstStyle/>
          <a:p>
            <a:pPr lvl="0"/>
            <a:endParaRPr lang="en-GB"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0" y="5291916"/>
            <a:ext cx="4032250" cy="369887"/>
          </a:xfrm>
          <a:prstGeom prst="rect">
            <a:avLst/>
          </a:prstGeom>
        </p:spPr>
        <p:txBody>
          <a:bodyPr/>
          <a:lstStyle>
            <a:lvl1pPr marL="0" indent="0" algn="r">
              <a:buNone/>
              <a:defRPr sz="1800">
                <a:latin typeface="Arial" pitchFamily="34" charset="0"/>
                <a:cs typeface="Arial" pitchFamily="34" charset="0"/>
              </a:defRPr>
            </a:lvl1pPr>
          </a:lstStyle>
          <a:p>
            <a:pPr lvl="0"/>
            <a:r>
              <a:rPr lang="en-US" dirty="0"/>
              <a:t>Click to edit Master</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BLU-SVR-01\Data\Studio Transfer Folder\ppjpgs\PP 1.jpg"/>
          <p:cNvPicPr>
            <a:picLocks noChangeAspect="1" noChangeArrowheads="1"/>
          </p:cNvPicPr>
          <p:nvPr userDrawn="1"/>
        </p:nvPicPr>
        <p:blipFill>
          <a:blip r:embed="rId3"/>
          <a:srcRect/>
          <a:stretch>
            <a:fillRect/>
          </a:stretch>
        </p:blipFill>
        <p:spPr bwMode="auto">
          <a:xfrm>
            <a:off x="0" y="0"/>
            <a:ext cx="9199563" cy="6913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7833032-00E4-4F32-AC90-05F52E450743}" type="datetimeFigureOut">
              <a:rPr lang="en-GB"/>
              <a:pPr>
                <a:defRPr/>
              </a:pPr>
              <a:t>29/06/2017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516F598-A74B-4BB3-9AB7-ED49148F369A}" type="slidenum">
              <a:rPr lang="en-GB"/>
              <a:pPr>
                <a:defRPr/>
              </a:pPr>
              <a:t>‹#›</a:t>
            </a:fld>
            <a:endParaRPr lang="en-GB"/>
          </a:p>
        </p:txBody>
      </p:sp>
      <p:pic>
        <p:nvPicPr>
          <p:cNvPr id="3079" name="Picture 2" descr="\\BLU-SVR-01\Data\Studio Transfer Folder\ppjpgs\PP 3.jpg"/>
          <p:cNvPicPr>
            <a:picLocks noChangeAspect="1" noChangeArrowheads="1"/>
          </p:cNvPicPr>
          <p:nvPr userDrawn="1"/>
        </p:nvPicPr>
        <p:blipFill>
          <a:blip r:embed="rId3"/>
          <a:srcRect/>
          <a:stretch>
            <a:fillRect/>
          </a:stretch>
        </p:blipFill>
        <p:spPr bwMode="auto">
          <a:xfrm>
            <a:off x="0" y="0"/>
            <a:ext cx="9199563" cy="6913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EEFBDAC-B9A1-465F-B4D0-E6A7CA84CE93}" type="datetimeFigureOut">
              <a:rPr lang="en-GB"/>
              <a:pPr>
                <a:defRPr/>
              </a:pPr>
              <a:t>29/06/2017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31C81F2-780D-47C7-BFE2-5BE8D5E43B3F}" type="slidenum">
              <a:rPr lang="en-GB"/>
              <a:pPr>
                <a:defRPr/>
              </a:pPr>
              <a:t>‹#›</a:t>
            </a:fld>
            <a:endParaRPr lang="en-GB"/>
          </a:p>
        </p:txBody>
      </p:sp>
      <p:pic>
        <p:nvPicPr>
          <p:cNvPr id="5127" name="Picture 6" descr="PP 8.jpg"/>
          <p:cNvPicPr>
            <a:picLocks noChangeAspect="1"/>
          </p:cNvPicPr>
          <p:nvPr userDrawn="1"/>
        </p:nvPicPr>
        <p:blipFill>
          <a:blip r:embed="rId5"/>
          <a:srcRect/>
          <a:stretch>
            <a:fillRect/>
          </a:stretch>
        </p:blipFill>
        <p:spPr bwMode="auto">
          <a:xfrm>
            <a:off x="0" y="0"/>
            <a:ext cx="9199563" cy="6913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6"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1BB604E-1037-46BB-97CF-96A20E28492C}" type="datetimeFigureOut">
              <a:rPr lang="en-GB"/>
              <a:pPr>
                <a:defRPr/>
              </a:pPr>
              <a:t>29/06/2017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0AD7D9A-929E-455E-BAB3-FD260DA3527C}" type="slidenum">
              <a:rPr lang="en-GB"/>
              <a:pPr>
                <a:defRPr/>
              </a:pPr>
              <a:t>‹#›</a:t>
            </a:fld>
            <a:endParaRPr lang="en-GB"/>
          </a:p>
        </p:txBody>
      </p:sp>
      <p:pic>
        <p:nvPicPr>
          <p:cNvPr id="11271" name="Picture 6" descr="PP 6.jpg"/>
          <p:cNvPicPr>
            <a:picLocks noChangeAspect="1"/>
          </p:cNvPicPr>
          <p:nvPr userDrawn="1"/>
        </p:nvPicPr>
        <p:blipFill>
          <a:blip r:embed="rId3"/>
          <a:srcRect/>
          <a:stretch>
            <a:fillRect/>
          </a:stretch>
        </p:blipFill>
        <p:spPr bwMode="auto">
          <a:xfrm>
            <a:off x="0" y="0"/>
            <a:ext cx="9199563" cy="6913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5F479F6-6556-4874-A5C3-020D364761FB}" type="datetimeFigureOut">
              <a:rPr lang="en-GB"/>
              <a:pPr>
                <a:defRPr/>
              </a:pPr>
              <a:t>29/06/2017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8FADB30-0CC3-4DC3-A5EE-1CB9B7651FD8}" type="slidenum">
              <a:rPr lang="en-GB"/>
              <a:pPr>
                <a:defRPr/>
              </a:pPr>
              <a:t>‹#›</a:t>
            </a:fld>
            <a:endParaRPr lang="en-GB"/>
          </a:p>
        </p:txBody>
      </p:sp>
      <p:pic>
        <p:nvPicPr>
          <p:cNvPr id="14343" name="Picture 6" descr="PP 7.jpg"/>
          <p:cNvPicPr>
            <a:picLocks noChangeAspect="1"/>
          </p:cNvPicPr>
          <p:nvPr userDrawn="1"/>
        </p:nvPicPr>
        <p:blipFill>
          <a:blip r:embed="rId3"/>
          <a:srcRect/>
          <a:stretch>
            <a:fillRect/>
          </a:stretch>
        </p:blipFill>
        <p:spPr bwMode="auto">
          <a:xfrm>
            <a:off x="0" y="0"/>
            <a:ext cx="9199563" cy="6913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386" name="Picture 2" descr="\\BLU-SVR-01\Data\Studio Transfer Folder\ppjpgs\PP 12.jpg"/>
          <p:cNvPicPr>
            <a:picLocks noChangeAspect="1" noChangeArrowheads="1"/>
          </p:cNvPicPr>
          <p:nvPr userDrawn="1"/>
        </p:nvPicPr>
        <p:blipFill>
          <a:blip r:embed="rId3"/>
          <a:srcRect/>
          <a:stretch>
            <a:fillRect/>
          </a:stretch>
        </p:blipFill>
        <p:spPr bwMode="auto">
          <a:xfrm>
            <a:off x="0" y="0"/>
            <a:ext cx="9199563" cy="6913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northumberlandlscb.proceduresonline.com/pdfs/manag_self_harm_suicid_behv.pdf"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www.mentalhealth.org.uk/publications/truth-hurts-report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auto">
          <a:xfrm>
            <a:off x="611188" y="4869160"/>
            <a:ext cx="7921625" cy="1296144"/>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GB" sz="2400" dirty="0"/>
              <a:t>Self Harm Workshop</a:t>
            </a:r>
            <a:br>
              <a:rPr lang="en-GB" sz="2400" dirty="0"/>
            </a:br>
            <a:r>
              <a:rPr lang="en-GB" sz="2000" dirty="0"/>
              <a:t/>
            </a:r>
            <a:br>
              <a:rPr lang="en-GB" sz="2000" dirty="0"/>
            </a:br>
            <a:r>
              <a:rPr lang="en-GB" sz="2000" dirty="0"/>
              <a:t>Facilitated by Northumbria PMHW Team Leads </a:t>
            </a:r>
            <a:br>
              <a:rPr lang="en-GB" sz="2000" dirty="0"/>
            </a:br>
            <a:r>
              <a:rPr lang="en-GB" sz="2000" dirty="0"/>
              <a:t>(Angela Miller N.T &amp; Rhian Davies Northumberland)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
            </a:r>
            <a:br>
              <a:rPr lang="en-GB" b="1" dirty="0"/>
            </a:br>
            <a:r>
              <a:rPr lang="en-GB" sz="4000" b="1" dirty="0"/>
              <a:t>Prevalence rates</a:t>
            </a:r>
          </a:p>
        </p:txBody>
      </p:sp>
      <p:sp>
        <p:nvSpPr>
          <p:cNvPr id="3" name="Content Placeholder 2"/>
          <p:cNvSpPr>
            <a:spLocks noGrp="1"/>
          </p:cNvSpPr>
          <p:nvPr>
            <p:ph idx="1"/>
          </p:nvPr>
        </p:nvSpPr>
        <p:spPr/>
        <p:txBody>
          <a:bodyPr/>
          <a:lstStyle/>
          <a:p>
            <a:endParaRPr lang="en-GB" sz="2000" dirty="0"/>
          </a:p>
          <a:p>
            <a:r>
              <a:rPr lang="en-GB" sz="2000" dirty="0"/>
              <a:t>Average age for onset of self harm is 12 years</a:t>
            </a:r>
          </a:p>
          <a:p>
            <a:r>
              <a:rPr lang="en-GB" sz="2000" dirty="0"/>
              <a:t>10-13% of young people have tried self harm by 16 years (Scottish Office Study)</a:t>
            </a:r>
          </a:p>
          <a:p>
            <a:r>
              <a:rPr lang="en-GB" sz="2000" dirty="0"/>
              <a:t>20% of 15 year olds in England say they self harm (WHO study)</a:t>
            </a:r>
          </a:p>
          <a:p>
            <a:r>
              <a:rPr lang="en-GB" sz="2000" dirty="0"/>
              <a:t>Three-fold increase in reported self harm in last decade</a:t>
            </a:r>
          </a:p>
          <a:p>
            <a:r>
              <a:rPr lang="en-GB" sz="2000" dirty="0"/>
              <a:t>Third most common reason to contact ChildLine – twice as many girls as boys</a:t>
            </a:r>
          </a:p>
          <a:p>
            <a:pPr marL="0" indent="0">
              <a:buNone/>
            </a:pPr>
            <a:endParaRPr lang="en-GB" sz="2000" dirty="0"/>
          </a:p>
          <a:p>
            <a:pPr marL="0" indent="0">
              <a:buNone/>
            </a:pPr>
            <a:r>
              <a:rPr lang="en-GB" sz="2000" b="1" dirty="0"/>
              <a:t>This, at a time when teenage use of cigarettes, alcohol and drugs is declining….</a:t>
            </a:r>
          </a:p>
          <a:p>
            <a:endParaRPr lang="en-GB" b="1" dirty="0"/>
          </a:p>
        </p:txBody>
      </p:sp>
    </p:spTree>
    <p:extLst>
      <p:ext uri="{BB962C8B-B14F-4D97-AF65-F5344CB8AC3E}">
        <p14:creationId xmlns:p14="http://schemas.microsoft.com/office/powerpoint/2010/main" val="2275860051"/>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556792"/>
            <a:ext cx="8642350" cy="4608512"/>
          </a:xfrm>
        </p:spPr>
        <p:txBody>
          <a:bodyPr>
            <a:noAutofit/>
          </a:bodyPr>
          <a:lstStyle/>
          <a:p>
            <a:pPr marL="457200" indent="-457200">
              <a:buFont typeface="Arial" pitchFamily="34" charset="0"/>
              <a:buChar char="•"/>
            </a:pPr>
            <a:r>
              <a:rPr lang="en-GB" sz="2000" dirty="0"/>
              <a:t>Unexplained wounds or scars from cuts, bruises or burns. Usually wrists, arms, thighs or chest</a:t>
            </a:r>
          </a:p>
          <a:p>
            <a:pPr marL="457200" indent="-457200">
              <a:buFont typeface="Arial" pitchFamily="34" charset="0"/>
              <a:buChar char="•"/>
            </a:pPr>
            <a:r>
              <a:rPr lang="en-GB" sz="2000" dirty="0"/>
              <a:t>Blood stains on clothing, or tissues</a:t>
            </a:r>
          </a:p>
          <a:p>
            <a:pPr marL="457200" indent="-457200">
              <a:buFont typeface="Arial" pitchFamily="34" charset="0"/>
              <a:buChar char="•"/>
            </a:pPr>
            <a:r>
              <a:rPr lang="en-GB" sz="2000" dirty="0"/>
              <a:t>Sharp objects i.e. razors, knives, needles, blades in pupils belongings</a:t>
            </a:r>
          </a:p>
          <a:p>
            <a:pPr marL="457200" indent="-457200">
              <a:buFont typeface="Arial" pitchFamily="34" charset="0"/>
              <a:buChar char="•"/>
            </a:pPr>
            <a:r>
              <a:rPr lang="en-GB" sz="2000" dirty="0"/>
              <a:t>Frequent ‘accidents’</a:t>
            </a:r>
          </a:p>
          <a:p>
            <a:pPr marL="457200" indent="-457200">
              <a:buFont typeface="Arial" pitchFamily="34" charset="0"/>
              <a:buChar char="•"/>
            </a:pPr>
            <a:r>
              <a:rPr lang="en-GB" sz="2000" dirty="0"/>
              <a:t>Covering up, even in hot weather</a:t>
            </a:r>
          </a:p>
          <a:p>
            <a:pPr marL="457200" indent="-457200">
              <a:buFont typeface="Arial" pitchFamily="34" charset="0"/>
              <a:buChar char="•"/>
            </a:pPr>
            <a:r>
              <a:rPr lang="en-GB" sz="2000" dirty="0"/>
              <a:t>Avoiding activities/situations that may require exposure of scars/marks</a:t>
            </a:r>
          </a:p>
          <a:p>
            <a:pPr marL="457200" indent="-457200">
              <a:buFont typeface="Arial" pitchFamily="34" charset="0"/>
              <a:buChar char="•"/>
            </a:pPr>
            <a:r>
              <a:rPr lang="en-GB" sz="2000" dirty="0"/>
              <a:t>Needing to be alone for long periods of time, especially in the bedroom or bathroom </a:t>
            </a:r>
          </a:p>
          <a:p>
            <a:pPr marL="457200" indent="-457200">
              <a:buFont typeface="Arial" pitchFamily="34" charset="0"/>
              <a:buChar char="•"/>
            </a:pPr>
            <a:r>
              <a:rPr lang="en-GB" sz="2000" dirty="0"/>
              <a:t>Isolation or irritability </a:t>
            </a:r>
          </a:p>
          <a:p>
            <a:pPr marL="457200" indent="-457200">
              <a:buFont typeface="Arial" pitchFamily="34" charset="0"/>
              <a:buChar char="•"/>
            </a:pPr>
            <a:r>
              <a:rPr lang="en-GB" sz="2000" dirty="0"/>
              <a:t>Withdrawal</a:t>
            </a:r>
          </a:p>
          <a:p>
            <a:pPr marL="457200" indent="-457200">
              <a:buFont typeface="Arial" pitchFamily="34" charset="0"/>
              <a:buChar char="•"/>
            </a:pPr>
            <a:r>
              <a:rPr lang="en-GB" sz="2000" dirty="0"/>
              <a:t>Anger/frustration </a:t>
            </a:r>
          </a:p>
        </p:txBody>
      </p:sp>
      <p:sp>
        <p:nvSpPr>
          <p:cNvPr id="3" name="Title 2"/>
          <p:cNvSpPr>
            <a:spLocks noGrp="1"/>
          </p:cNvSpPr>
          <p:nvPr>
            <p:ph type="title"/>
          </p:nvPr>
        </p:nvSpPr>
        <p:spPr>
          <a:xfrm>
            <a:off x="251520" y="764704"/>
            <a:ext cx="8640960" cy="720080"/>
          </a:xfrm>
        </p:spPr>
        <p:txBody>
          <a:bodyPr/>
          <a:lstStyle/>
          <a:p>
            <a:pPr algn="ctr"/>
            <a:r>
              <a:rPr lang="en-GB" sz="4000" dirty="0">
                <a:latin typeface="+mj-lt"/>
                <a:cs typeface="+mj-cs"/>
              </a:rPr>
              <a:t>Warning Signs for schools</a:t>
            </a:r>
          </a:p>
        </p:txBody>
      </p:sp>
    </p:spTree>
    <p:extLst>
      <p:ext uri="{BB962C8B-B14F-4D97-AF65-F5344CB8AC3E}">
        <p14:creationId xmlns:p14="http://schemas.microsoft.com/office/powerpoint/2010/main" val="3450672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012974"/>
          </a:xfrm>
        </p:spPr>
        <p:txBody>
          <a:bodyPr/>
          <a:lstStyle/>
          <a:p>
            <a:r>
              <a:rPr lang="en-GB" sz="4000" b="1" dirty="0"/>
              <a:t>Self-Harm and Suicide </a:t>
            </a:r>
          </a:p>
        </p:txBody>
      </p:sp>
      <p:sp>
        <p:nvSpPr>
          <p:cNvPr id="3" name="Content Placeholder 2"/>
          <p:cNvSpPr>
            <a:spLocks noGrp="1"/>
          </p:cNvSpPr>
          <p:nvPr>
            <p:ph idx="1"/>
          </p:nvPr>
        </p:nvSpPr>
        <p:spPr>
          <a:xfrm>
            <a:off x="457200" y="1600200"/>
            <a:ext cx="8363272" cy="4781128"/>
          </a:xfrm>
        </p:spPr>
        <p:txBody>
          <a:bodyPr/>
          <a:lstStyle/>
          <a:p>
            <a:r>
              <a:rPr lang="en-GB" sz="2800" dirty="0"/>
              <a:t>Terms often wrongly used interchangeably </a:t>
            </a:r>
          </a:p>
          <a:p>
            <a:r>
              <a:rPr lang="en-GB" sz="2800" dirty="0"/>
              <a:t>Self-harm is a broad spectrum of behaviour – purpose is not in all cases to bring about death</a:t>
            </a:r>
          </a:p>
          <a:p>
            <a:r>
              <a:rPr lang="en-GB" sz="2800" dirty="0"/>
              <a:t>Most people who self-harm do not go on to commit suicide – and not everyone who commits suicide has self-harmed</a:t>
            </a:r>
          </a:p>
          <a:p>
            <a:r>
              <a:rPr lang="en-GB" sz="2800" dirty="0"/>
              <a:t>Self-harm does not automatically mean there is a risk of suicide but it is a risk factor </a:t>
            </a:r>
          </a:p>
          <a:p>
            <a:pPr marL="0" indent="0">
              <a:buNone/>
            </a:pPr>
            <a:endParaRPr lang="en-GB" sz="2800" dirty="0"/>
          </a:p>
          <a:p>
            <a:pPr marL="0" indent="0">
              <a:buNone/>
            </a:pPr>
            <a:r>
              <a:rPr lang="en-GB" sz="2400" b="1" dirty="0"/>
              <a:t>ANY CONCERN REGARDING SUICIDE – ACTION NEEDED</a:t>
            </a:r>
          </a:p>
        </p:txBody>
      </p:sp>
    </p:spTree>
    <p:extLst>
      <p:ext uri="{BB962C8B-B14F-4D97-AF65-F5344CB8AC3E}">
        <p14:creationId xmlns:p14="http://schemas.microsoft.com/office/powerpoint/2010/main" val="2701448092"/>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512" y="1772816"/>
            <a:ext cx="8642350" cy="4392488"/>
          </a:xfrm>
        </p:spPr>
        <p:txBody>
          <a:bodyPr>
            <a:normAutofit fontScale="70000" lnSpcReduction="20000"/>
          </a:bodyPr>
          <a:lstStyle/>
          <a:p>
            <a:pPr marL="457200" indent="-457200">
              <a:buFont typeface="Arial" pitchFamily="34" charset="0"/>
              <a:buChar char="•"/>
            </a:pPr>
            <a:r>
              <a:rPr lang="en-GB" sz="2600" dirty="0"/>
              <a:t>Difficult life events e.g. a family or close friend who has attempted suicide or self-harmed themselves</a:t>
            </a:r>
          </a:p>
          <a:p>
            <a:pPr marL="457200" indent="-457200">
              <a:buFont typeface="Arial" pitchFamily="34" charset="0"/>
              <a:buChar char="•"/>
            </a:pPr>
            <a:r>
              <a:rPr lang="en-GB" sz="2600" dirty="0"/>
              <a:t>Bullying</a:t>
            </a:r>
          </a:p>
          <a:p>
            <a:pPr marL="457200" indent="-457200">
              <a:buFont typeface="Arial" pitchFamily="34" charset="0"/>
              <a:buChar char="•"/>
            </a:pPr>
            <a:r>
              <a:rPr lang="en-GB" sz="2600" dirty="0"/>
              <a:t>Experience of abuse</a:t>
            </a:r>
          </a:p>
          <a:p>
            <a:pPr marL="457200" indent="-457200">
              <a:buFont typeface="Arial" pitchFamily="34" charset="0"/>
              <a:buChar char="•"/>
            </a:pPr>
            <a:r>
              <a:rPr lang="en-GB" sz="2600" dirty="0"/>
              <a:t>Bereavement </a:t>
            </a:r>
          </a:p>
          <a:p>
            <a:pPr marL="457200" indent="-457200">
              <a:buFont typeface="Arial" pitchFamily="34" charset="0"/>
              <a:buChar char="•"/>
            </a:pPr>
            <a:r>
              <a:rPr lang="en-GB" sz="2600" dirty="0"/>
              <a:t>Not getting on with parents</a:t>
            </a:r>
          </a:p>
          <a:p>
            <a:pPr marL="457200" indent="-457200">
              <a:buFont typeface="Arial" pitchFamily="34" charset="0"/>
              <a:buChar char="•"/>
            </a:pPr>
            <a:r>
              <a:rPr lang="en-GB" sz="2600" dirty="0"/>
              <a:t>Stress about school </a:t>
            </a:r>
          </a:p>
          <a:p>
            <a:pPr marL="457200" indent="-457200">
              <a:buFont typeface="Arial" pitchFamily="34" charset="0"/>
              <a:buChar char="•"/>
            </a:pPr>
            <a:r>
              <a:rPr lang="en-GB" sz="2600" dirty="0"/>
              <a:t>Unwanted pregnancy</a:t>
            </a:r>
          </a:p>
          <a:p>
            <a:pPr marL="457200" indent="-457200">
              <a:buFont typeface="Arial" pitchFamily="34" charset="0"/>
              <a:buChar char="•"/>
            </a:pPr>
            <a:r>
              <a:rPr lang="en-GB" sz="2600" dirty="0"/>
              <a:t>Difficulties associated with sexuality</a:t>
            </a:r>
          </a:p>
          <a:p>
            <a:pPr marL="457200" indent="-457200">
              <a:buFont typeface="Arial" pitchFamily="34" charset="0"/>
              <a:buChar char="•"/>
            </a:pPr>
            <a:r>
              <a:rPr lang="en-GB" sz="2600" dirty="0"/>
              <a:t>Problems to do with race, culture or religion </a:t>
            </a:r>
          </a:p>
          <a:p>
            <a:pPr marL="457200" indent="-457200">
              <a:buFont typeface="Arial" pitchFamily="34" charset="0"/>
              <a:buChar char="•"/>
            </a:pPr>
            <a:r>
              <a:rPr lang="en-GB" sz="2600" dirty="0"/>
              <a:t>Low self-esteem </a:t>
            </a:r>
          </a:p>
          <a:p>
            <a:pPr marL="457200" indent="-457200">
              <a:buFont typeface="Arial" pitchFamily="34" charset="0"/>
              <a:buChar char="•"/>
            </a:pPr>
            <a:r>
              <a:rPr lang="en-GB" sz="2600" dirty="0"/>
              <a:t>Feeling rejected </a:t>
            </a:r>
          </a:p>
          <a:p>
            <a:pPr marL="457200" indent="-457200">
              <a:buFont typeface="Arial" pitchFamily="34" charset="0"/>
              <a:buChar char="•"/>
            </a:pPr>
            <a:r>
              <a:rPr lang="en-GB" sz="2600" dirty="0"/>
              <a:t>Difficulty expressing themselves/feelings </a:t>
            </a:r>
          </a:p>
          <a:p>
            <a:endParaRPr lang="en-GB" sz="2800" dirty="0"/>
          </a:p>
          <a:p>
            <a:r>
              <a:rPr lang="en-GB" sz="2600" dirty="0"/>
              <a:t>And many, many more…</a:t>
            </a:r>
          </a:p>
        </p:txBody>
      </p:sp>
      <p:sp>
        <p:nvSpPr>
          <p:cNvPr id="3" name="Title 2"/>
          <p:cNvSpPr>
            <a:spLocks noGrp="1"/>
          </p:cNvSpPr>
          <p:nvPr>
            <p:ph type="title"/>
          </p:nvPr>
        </p:nvSpPr>
        <p:spPr>
          <a:xfrm>
            <a:off x="251520" y="908720"/>
            <a:ext cx="8640960" cy="720080"/>
          </a:xfrm>
        </p:spPr>
        <p:txBody>
          <a:bodyPr/>
          <a:lstStyle/>
          <a:p>
            <a:pPr algn="ctr"/>
            <a:r>
              <a:rPr lang="en-GB" sz="4000" dirty="0">
                <a:latin typeface="+mj-lt"/>
                <a:cs typeface="+mj-cs"/>
              </a:rPr>
              <a:t>Self-Harm: Risk Factors </a:t>
            </a:r>
          </a:p>
        </p:txBody>
      </p:sp>
      <p:sp>
        <p:nvSpPr>
          <p:cNvPr id="4" name="TextBox 3"/>
          <p:cNvSpPr txBox="1"/>
          <p:nvPr/>
        </p:nvSpPr>
        <p:spPr>
          <a:xfrm>
            <a:off x="5652120" y="6093296"/>
            <a:ext cx="1872208" cy="646331"/>
          </a:xfrm>
          <a:prstGeom prst="rect">
            <a:avLst/>
          </a:prstGeom>
          <a:noFill/>
        </p:spPr>
        <p:txBody>
          <a:bodyPr wrap="square" rtlCol="0">
            <a:spAutoFit/>
          </a:bodyPr>
          <a:lstStyle/>
          <a:p>
            <a:r>
              <a:rPr lang="en-GB" dirty="0"/>
              <a:t>(NSPCC 2009)</a:t>
            </a:r>
          </a:p>
          <a:p>
            <a:endParaRPr lang="en-GB" dirty="0"/>
          </a:p>
        </p:txBody>
      </p:sp>
      <p:sp>
        <p:nvSpPr>
          <p:cNvPr id="7" name="Cloud Callout 6"/>
          <p:cNvSpPr/>
          <p:nvPr/>
        </p:nvSpPr>
        <p:spPr>
          <a:xfrm>
            <a:off x="6300192" y="2564904"/>
            <a:ext cx="2448272" cy="1296144"/>
          </a:xfrm>
          <a:prstGeom prst="cloudCallout">
            <a:avLst>
              <a:gd name="adj1" fmla="val -27624"/>
              <a:gd name="adj2" fmla="val 84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Impact of social media? </a:t>
            </a:r>
          </a:p>
        </p:txBody>
      </p:sp>
    </p:spTree>
    <p:extLst>
      <p:ext uri="{BB962C8B-B14F-4D97-AF65-F5344CB8AC3E}">
        <p14:creationId xmlns:p14="http://schemas.microsoft.com/office/powerpoint/2010/main" val="424877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r>
            <a:br>
              <a:rPr lang="en-GB" dirty="0"/>
            </a:br>
            <a:r>
              <a:rPr lang="en-GB" sz="4000" b="1" dirty="0"/>
              <a:t>Online Aspect of Self Harm</a:t>
            </a:r>
          </a:p>
        </p:txBody>
      </p:sp>
      <p:sp>
        <p:nvSpPr>
          <p:cNvPr id="3" name="Content Placeholder 2"/>
          <p:cNvSpPr>
            <a:spLocks noGrp="1"/>
          </p:cNvSpPr>
          <p:nvPr>
            <p:ph idx="1"/>
          </p:nvPr>
        </p:nvSpPr>
        <p:spPr/>
        <p:txBody>
          <a:bodyPr/>
          <a:lstStyle/>
          <a:p>
            <a:endParaRPr lang="en-GB" sz="2400" dirty="0"/>
          </a:p>
          <a:p>
            <a:endParaRPr lang="en-GB" sz="2400" dirty="0"/>
          </a:p>
          <a:p>
            <a:r>
              <a:rPr lang="en-GB" sz="2400" dirty="0"/>
              <a:t>Use of internet for information </a:t>
            </a:r>
          </a:p>
          <a:p>
            <a:r>
              <a:rPr lang="en-GB" sz="2400" dirty="0"/>
              <a:t>Online recording can replace the ‘diary’ </a:t>
            </a:r>
          </a:p>
          <a:p>
            <a:r>
              <a:rPr lang="en-GB" sz="2400" dirty="0"/>
              <a:t>‘Trolling’ using fake profile to ‘bully’ oneself</a:t>
            </a:r>
          </a:p>
          <a:p>
            <a:r>
              <a:rPr lang="en-GB" sz="2400" dirty="0"/>
              <a:t>Online communities provide a sense of belonging  &amp; </a:t>
            </a:r>
            <a:r>
              <a:rPr lang="en-GB" sz="2400" dirty="0" err="1"/>
              <a:t>accepatnce</a:t>
            </a:r>
            <a:endParaRPr lang="en-GB" sz="2400" dirty="0"/>
          </a:p>
          <a:p>
            <a:endParaRPr lang="en-GB" dirty="0"/>
          </a:p>
        </p:txBody>
      </p:sp>
    </p:spTree>
    <p:extLst>
      <p:ext uri="{BB962C8B-B14F-4D97-AF65-F5344CB8AC3E}">
        <p14:creationId xmlns:p14="http://schemas.microsoft.com/office/powerpoint/2010/main" val="766832833"/>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475971"/>
            <a:ext cx="8642350" cy="4527145"/>
          </a:xfrm>
        </p:spPr>
        <p:txBody>
          <a:bodyPr/>
          <a:lstStyle/>
          <a:p>
            <a:endParaRPr lang="en-GB" dirty="0"/>
          </a:p>
        </p:txBody>
      </p:sp>
      <p:sp>
        <p:nvSpPr>
          <p:cNvPr id="3" name="Title 2"/>
          <p:cNvSpPr>
            <a:spLocks noGrp="1"/>
          </p:cNvSpPr>
          <p:nvPr>
            <p:ph type="title"/>
          </p:nvPr>
        </p:nvSpPr>
        <p:spPr>
          <a:xfrm>
            <a:off x="251520" y="764704"/>
            <a:ext cx="8640960" cy="720080"/>
          </a:xfrm>
        </p:spPr>
        <p:txBody>
          <a:bodyPr/>
          <a:lstStyle/>
          <a:p>
            <a:pPr algn="ctr"/>
            <a:r>
              <a:rPr lang="en-GB" sz="4000" dirty="0">
                <a:latin typeface="+mj-lt"/>
                <a:cs typeface="+mj-cs"/>
              </a:rPr>
              <a:t>Self-Harm: Prevention </a:t>
            </a:r>
          </a:p>
        </p:txBody>
      </p:sp>
      <p:sp>
        <p:nvSpPr>
          <p:cNvPr id="4" name="Oval 3"/>
          <p:cNvSpPr/>
          <p:nvPr/>
        </p:nvSpPr>
        <p:spPr>
          <a:xfrm>
            <a:off x="634868" y="3332873"/>
            <a:ext cx="2736304"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Protective Factors </a:t>
            </a:r>
          </a:p>
        </p:txBody>
      </p:sp>
      <p:sp>
        <p:nvSpPr>
          <p:cNvPr id="5" name="Oval 4"/>
          <p:cNvSpPr/>
          <p:nvPr/>
        </p:nvSpPr>
        <p:spPr>
          <a:xfrm>
            <a:off x="3779086" y="2060848"/>
            <a:ext cx="2233074" cy="108012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Environmental</a:t>
            </a:r>
          </a:p>
        </p:txBody>
      </p:sp>
      <p:sp>
        <p:nvSpPr>
          <p:cNvPr id="7" name="Oval 6"/>
          <p:cNvSpPr/>
          <p:nvPr/>
        </p:nvSpPr>
        <p:spPr>
          <a:xfrm>
            <a:off x="5220072" y="3512893"/>
            <a:ext cx="2086633" cy="108012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Interpersonal </a:t>
            </a:r>
          </a:p>
        </p:txBody>
      </p:sp>
      <p:sp>
        <p:nvSpPr>
          <p:cNvPr id="8" name="Oval 7"/>
          <p:cNvSpPr/>
          <p:nvPr/>
        </p:nvSpPr>
        <p:spPr>
          <a:xfrm>
            <a:off x="3777039" y="4932235"/>
            <a:ext cx="2233074" cy="108012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Intrapersonal</a:t>
            </a:r>
          </a:p>
        </p:txBody>
      </p:sp>
      <p:cxnSp>
        <p:nvCxnSpPr>
          <p:cNvPr id="10" name="Straight Arrow Connector 9"/>
          <p:cNvCxnSpPr/>
          <p:nvPr/>
        </p:nvCxnSpPr>
        <p:spPr>
          <a:xfrm flipV="1">
            <a:off x="2915816" y="2924944"/>
            <a:ext cx="861223"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491880" y="4052953"/>
            <a:ext cx="1080120" cy="241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059832" y="4593013"/>
            <a:ext cx="717207" cy="4921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026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11188" y="908050"/>
            <a:ext cx="7772400" cy="914400"/>
          </a:xfrm>
        </p:spPr>
        <p:txBody>
          <a:bodyPr/>
          <a:lstStyle/>
          <a:p>
            <a:r>
              <a:rPr lang="en-GB" sz="4000" b="1" dirty="0"/>
              <a:t>Resilience in the person</a:t>
            </a:r>
          </a:p>
        </p:txBody>
      </p:sp>
      <p:sp>
        <p:nvSpPr>
          <p:cNvPr id="50178" name="Rectangle 3"/>
          <p:cNvSpPr>
            <a:spLocks noGrp="1" noChangeArrowheads="1"/>
          </p:cNvSpPr>
          <p:nvPr>
            <p:ph type="body" idx="1"/>
          </p:nvPr>
        </p:nvSpPr>
        <p:spPr>
          <a:xfrm>
            <a:off x="684213" y="1484313"/>
            <a:ext cx="7772400" cy="4114800"/>
          </a:xfrm>
        </p:spPr>
        <p:txBody>
          <a:bodyPr/>
          <a:lstStyle/>
          <a:p>
            <a:pPr marL="0" indent="0" eaLnBrk="1" hangingPunct="1">
              <a:lnSpc>
                <a:spcPct val="90000"/>
              </a:lnSpc>
              <a:buFont typeface="Wingdings 2" pitchFamily="18" charset="2"/>
              <a:buNone/>
            </a:pPr>
            <a:endParaRPr lang="en-GB" sz="2200" dirty="0"/>
          </a:p>
          <a:p>
            <a:pPr lvl="1" eaLnBrk="1" hangingPunct="1">
              <a:lnSpc>
                <a:spcPct val="90000"/>
              </a:lnSpc>
              <a:buFont typeface="Times"/>
              <a:buChar char="•"/>
            </a:pPr>
            <a:r>
              <a:rPr lang="en-GB" sz="2200" dirty="0"/>
              <a:t>Being female</a:t>
            </a:r>
          </a:p>
          <a:p>
            <a:pPr lvl="1" eaLnBrk="1" hangingPunct="1">
              <a:lnSpc>
                <a:spcPct val="90000"/>
              </a:lnSpc>
              <a:buFont typeface="Times"/>
              <a:buChar char="•"/>
            </a:pPr>
            <a:r>
              <a:rPr lang="en-GB" sz="2200" dirty="0"/>
              <a:t>Secure attachment experience</a:t>
            </a:r>
          </a:p>
          <a:p>
            <a:pPr lvl="1" eaLnBrk="1" hangingPunct="1">
              <a:lnSpc>
                <a:spcPct val="90000"/>
              </a:lnSpc>
              <a:buFont typeface="Times"/>
              <a:buChar char="•"/>
            </a:pPr>
            <a:r>
              <a:rPr lang="en-GB" sz="2200" dirty="0"/>
              <a:t>An outgoing temperament as an infant</a:t>
            </a:r>
          </a:p>
          <a:p>
            <a:pPr lvl="1" eaLnBrk="1" hangingPunct="1">
              <a:lnSpc>
                <a:spcPct val="90000"/>
              </a:lnSpc>
              <a:buFont typeface="Times"/>
              <a:buChar char="•"/>
            </a:pPr>
            <a:r>
              <a:rPr lang="en-GB" sz="2200" dirty="0"/>
              <a:t>Good communication skills, sociability</a:t>
            </a:r>
          </a:p>
          <a:p>
            <a:pPr lvl="1" eaLnBrk="1" hangingPunct="1">
              <a:lnSpc>
                <a:spcPct val="90000"/>
              </a:lnSpc>
              <a:buFont typeface="Times"/>
              <a:buChar char="•"/>
            </a:pPr>
            <a:r>
              <a:rPr lang="en-GB" sz="2200" dirty="0"/>
              <a:t>Planner, belief in control (internal locus of control)</a:t>
            </a:r>
          </a:p>
          <a:p>
            <a:pPr lvl="1" eaLnBrk="1" hangingPunct="1">
              <a:lnSpc>
                <a:spcPct val="90000"/>
              </a:lnSpc>
              <a:buFont typeface="Times"/>
              <a:buChar char="•"/>
            </a:pPr>
            <a:r>
              <a:rPr lang="en-GB" sz="2200" dirty="0"/>
              <a:t>Humour</a:t>
            </a:r>
          </a:p>
          <a:p>
            <a:pPr lvl="1" eaLnBrk="1" hangingPunct="1">
              <a:lnSpc>
                <a:spcPct val="90000"/>
              </a:lnSpc>
              <a:buFont typeface="Times"/>
              <a:buChar char="•"/>
            </a:pPr>
            <a:r>
              <a:rPr lang="en-GB" sz="2200" dirty="0"/>
              <a:t>Problem solving skills &amp;  positive attitude</a:t>
            </a:r>
          </a:p>
          <a:p>
            <a:pPr lvl="1" eaLnBrk="1" hangingPunct="1">
              <a:lnSpc>
                <a:spcPct val="90000"/>
              </a:lnSpc>
              <a:buFont typeface="Times"/>
              <a:buChar char="•"/>
            </a:pPr>
            <a:r>
              <a:rPr lang="en-GB" sz="2200" dirty="0"/>
              <a:t>Experience of success and achievement</a:t>
            </a:r>
          </a:p>
          <a:p>
            <a:pPr lvl="1" eaLnBrk="1" hangingPunct="1">
              <a:lnSpc>
                <a:spcPct val="90000"/>
              </a:lnSpc>
              <a:buFont typeface="Times"/>
              <a:buChar char="•"/>
            </a:pPr>
            <a:r>
              <a:rPr lang="en-GB" sz="2200" dirty="0"/>
              <a:t>Religious faith</a:t>
            </a:r>
          </a:p>
          <a:p>
            <a:pPr lvl="1" eaLnBrk="1" hangingPunct="1">
              <a:lnSpc>
                <a:spcPct val="90000"/>
              </a:lnSpc>
              <a:buFont typeface="Times"/>
              <a:buChar char="•"/>
            </a:pPr>
            <a:r>
              <a:rPr lang="en-GB" sz="2200" dirty="0"/>
              <a:t>Capacity to reflect</a:t>
            </a:r>
          </a:p>
          <a:p>
            <a:pPr lvl="1" eaLnBrk="1" hangingPunct="1">
              <a:lnSpc>
                <a:spcPct val="90000"/>
              </a:lnSpc>
              <a:buFont typeface="Wingdings 2" pitchFamily="18" charset="2"/>
              <a:buNone/>
            </a:pPr>
            <a:endParaRPr lang="en-GB" sz="2200" dirty="0"/>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79388" y="765175"/>
            <a:ext cx="8686800" cy="841375"/>
          </a:xfrm>
        </p:spPr>
        <p:txBody>
          <a:bodyPr/>
          <a:lstStyle/>
          <a:p>
            <a:r>
              <a:rPr lang="en-GB" sz="4000" b="1" dirty="0"/>
              <a:t>Building Resilience</a:t>
            </a:r>
          </a:p>
        </p:txBody>
      </p:sp>
      <p:sp>
        <p:nvSpPr>
          <p:cNvPr id="49154" name="Content Placeholder 3"/>
          <p:cNvSpPr>
            <a:spLocks noGrp="1"/>
          </p:cNvSpPr>
          <p:nvPr>
            <p:ph sz="half" idx="1"/>
          </p:nvPr>
        </p:nvSpPr>
        <p:spPr/>
        <p:txBody>
          <a:bodyPr/>
          <a:lstStyle/>
          <a:p>
            <a:pPr marL="0" indent="0" eaLnBrk="1" hangingPunct="1"/>
            <a:r>
              <a:rPr lang="en-GB" sz="1800" dirty="0"/>
              <a:t> Talk to family or friends</a:t>
            </a:r>
          </a:p>
          <a:p>
            <a:pPr marL="0" indent="0" eaLnBrk="1" hangingPunct="1"/>
            <a:r>
              <a:rPr lang="en-GB" sz="1800" dirty="0"/>
              <a:t> Sleep</a:t>
            </a:r>
          </a:p>
          <a:p>
            <a:pPr marL="0" indent="0" eaLnBrk="1" hangingPunct="1"/>
            <a:r>
              <a:rPr lang="en-GB" sz="1800" dirty="0"/>
              <a:t> Eat</a:t>
            </a:r>
          </a:p>
          <a:p>
            <a:pPr marL="0" indent="0" eaLnBrk="1" hangingPunct="1"/>
            <a:r>
              <a:rPr lang="en-GB" sz="1800" dirty="0"/>
              <a:t> Walk away, take time out</a:t>
            </a:r>
          </a:p>
          <a:p>
            <a:pPr marL="0" indent="0" eaLnBrk="1" hangingPunct="1"/>
            <a:r>
              <a:rPr lang="en-GB" sz="1800" dirty="0"/>
              <a:t> Counselling</a:t>
            </a:r>
          </a:p>
          <a:p>
            <a:pPr marL="0" indent="0" eaLnBrk="1" hangingPunct="1"/>
            <a:r>
              <a:rPr lang="en-GB" sz="1800" dirty="0"/>
              <a:t> Educate self about situation</a:t>
            </a:r>
          </a:p>
          <a:p>
            <a:pPr marL="0" indent="0" eaLnBrk="1" hangingPunct="1"/>
            <a:r>
              <a:rPr lang="en-GB" sz="1800" dirty="0"/>
              <a:t> Laugh</a:t>
            </a:r>
          </a:p>
          <a:p>
            <a:pPr marL="0" indent="0" eaLnBrk="1" hangingPunct="1"/>
            <a:r>
              <a:rPr lang="en-GB" sz="1800" dirty="0"/>
              <a:t> Throw self into new stuff</a:t>
            </a:r>
          </a:p>
          <a:p>
            <a:pPr marL="0" indent="0" eaLnBrk="1" hangingPunct="1"/>
            <a:r>
              <a:rPr lang="en-GB" sz="1800" dirty="0"/>
              <a:t> Seek company – or solitude</a:t>
            </a:r>
          </a:p>
          <a:p>
            <a:pPr marL="0" indent="0" eaLnBrk="1" hangingPunct="1"/>
            <a:r>
              <a:rPr lang="en-GB" sz="1800" dirty="0"/>
              <a:t> Realise you have choices</a:t>
            </a:r>
          </a:p>
          <a:p>
            <a:pPr marL="0" indent="0" eaLnBrk="1" hangingPunct="1"/>
            <a:r>
              <a:rPr lang="en-GB" sz="1800" dirty="0"/>
              <a:t> Use own skills positively</a:t>
            </a:r>
          </a:p>
          <a:p>
            <a:pPr marL="0" indent="0" eaLnBrk="1" hangingPunct="1"/>
            <a:r>
              <a:rPr lang="en-GB" sz="1800" dirty="0"/>
              <a:t> Relate to past experience</a:t>
            </a:r>
          </a:p>
          <a:p>
            <a:pPr marL="0" indent="0" eaLnBrk="1" hangingPunct="1"/>
            <a:r>
              <a:rPr lang="en-GB" sz="1800" dirty="0"/>
              <a:t> Break into manageable bits</a:t>
            </a:r>
          </a:p>
        </p:txBody>
      </p:sp>
      <p:sp>
        <p:nvSpPr>
          <p:cNvPr id="49155" name="Content Placeholder 4"/>
          <p:cNvSpPr>
            <a:spLocks noGrp="1"/>
          </p:cNvSpPr>
          <p:nvPr>
            <p:ph sz="half" idx="2"/>
          </p:nvPr>
        </p:nvSpPr>
        <p:spPr/>
        <p:txBody>
          <a:bodyPr/>
          <a:lstStyle/>
          <a:p>
            <a:pPr marL="0" indent="0" eaLnBrk="1" hangingPunct="1"/>
            <a:r>
              <a:rPr lang="en-GB" sz="1800"/>
              <a:t> Peer support</a:t>
            </a:r>
          </a:p>
          <a:p>
            <a:pPr marL="0" indent="0" eaLnBrk="1" hangingPunct="1"/>
            <a:r>
              <a:rPr lang="en-GB" sz="1800"/>
              <a:t> Positive feedback</a:t>
            </a:r>
          </a:p>
          <a:p>
            <a:pPr marL="0" indent="0" eaLnBrk="1" hangingPunct="1"/>
            <a:r>
              <a:rPr lang="en-GB" sz="1800"/>
              <a:t> Retail therapy</a:t>
            </a:r>
          </a:p>
          <a:p>
            <a:pPr marL="0" indent="0" eaLnBrk="1" hangingPunct="1"/>
            <a:r>
              <a:rPr lang="en-GB" sz="1800"/>
              <a:t> Chocolate</a:t>
            </a:r>
          </a:p>
          <a:p>
            <a:pPr marL="0" indent="0" eaLnBrk="1" hangingPunct="1"/>
            <a:r>
              <a:rPr lang="en-GB" sz="1800"/>
              <a:t> Self expression</a:t>
            </a:r>
          </a:p>
          <a:p>
            <a:pPr marL="0" indent="0" eaLnBrk="1" hangingPunct="1"/>
            <a:r>
              <a:rPr lang="en-GB" sz="1800"/>
              <a:t> Diary writing</a:t>
            </a:r>
          </a:p>
          <a:p>
            <a:pPr marL="0" indent="0" eaLnBrk="1" hangingPunct="1"/>
            <a:r>
              <a:rPr lang="en-GB" sz="1800"/>
              <a:t> Spend time with animals</a:t>
            </a:r>
          </a:p>
          <a:p>
            <a:pPr marL="0" indent="0" eaLnBrk="1" hangingPunct="1"/>
            <a:r>
              <a:rPr lang="en-GB" sz="1800"/>
              <a:t> Take time for yourself</a:t>
            </a:r>
          </a:p>
          <a:p>
            <a:pPr marL="0" indent="0" eaLnBrk="1" hangingPunct="1"/>
            <a:r>
              <a:rPr lang="en-GB" sz="1800"/>
              <a:t> Spirituality</a:t>
            </a:r>
          </a:p>
          <a:p>
            <a:pPr marL="0" indent="0" eaLnBrk="1" hangingPunct="1"/>
            <a:r>
              <a:rPr lang="en-GB" sz="1800"/>
              <a:t> Exercise</a:t>
            </a:r>
          </a:p>
          <a:p>
            <a:pPr marL="0" indent="0" eaLnBrk="1" hangingPunct="1"/>
            <a:r>
              <a:rPr lang="en-GB" sz="1800"/>
              <a:t> Focus on work</a:t>
            </a:r>
          </a:p>
          <a:p>
            <a:pPr marL="0" indent="0" eaLnBrk="1" hangingPunct="1"/>
            <a:r>
              <a:rPr lang="en-GB" sz="1800"/>
              <a:t> Meditation</a:t>
            </a:r>
          </a:p>
          <a:p>
            <a:pPr marL="0" indent="0" eaLnBrk="1" hangingPunct="1"/>
            <a:r>
              <a:rPr lang="en-GB" sz="1800"/>
              <a:t> Medication</a:t>
            </a:r>
          </a:p>
          <a:p>
            <a:pPr marL="0" indent="0" eaLnBrk="1" hangingPunct="1"/>
            <a:endParaRPr lang="en-GB" sz="1800"/>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395288" y="692150"/>
            <a:ext cx="8229600" cy="1143000"/>
          </a:xfrm>
        </p:spPr>
        <p:txBody>
          <a:bodyPr/>
          <a:lstStyle/>
          <a:p>
            <a:r>
              <a:rPr lang="en-GB" sz="4000" b="1" dirty="0"/>
              <a:t>Resilience in communities</a:t>
            </a:r>
          </a:p>
        </p:txBody>
      </p:sp>
      <p:sp>
        <p:nvSpPr>
          <p:cNvPr id="52226" name="Rectangle 3"/>
          <p:cNvSpPr>
            <a:spLocks noGrp="1" noChangeArrowheads="1"/>
          </p:cNvSpPr>
          <p:nvPr>
            <p:ph type="body" idx="1"/>
          </p:nvPr>
        </p:nvSpPr>
        <p:spPr>
          <a:xfrm>
            <a:off x="395288" y="1773238"/>
            <a:ext cx="8229600" cy="4525962"/>
          </a:xfrm>
        </p:spPr>
        <p:txBody>
          <a:bodyPr/>
          <a:lstStyle/>
          <a:p>
            <a:pPr lvl="1" eaLnBrk="1" hangingPunct="1">
              <a:lnSpc>
                <a:spcPct val="90000"/>
              </a:lnSpc>
              <a:buFont typeface="Times"/>
              <a:buChar char="•"/>
            </a:pPr>
            <a:r>
              <a:rPr lang="en-GB" dirty="0"/>
              <a:t>Wide supportive network</a:t>
            </a:r>
          </a:p>
          <a:p>
            <a:pPr lvl="1" eaLnBrk="1" hangingPunct="1">
              <a:lnSpc>
                <a:spcPct val="90000"/>
              </a:lnSpc>
              <a:buFont typeface="Times"/>
              <a:buChar char="•"/>
            </a:pPr>
            <a:r>
              <a:rPr lang="en-GB" dirty="0"/>
              <a:t>Good housing</a:t>
            </a:r>
          </a:p>
          <a:p>
            <a:pPr lvl="1" eaLnBrk="1" hangingPunct="1">
              <a:lnSpc>
                <a:spcPct val="90000"/>
              </a:lnSpc>
              <a:buFont typeface="Times"/>
              <a:buChar char="•"/>
            </a:pPr>
            <a:r>
              <a:rPr lang="en-GB" dirty="0"/>
              <a:t>High standard of living</a:t>
            </a:r>
          </a:p>
          <a:p>
            <a:pPr lvl="1" eaLnBrk="1" hangingPunct="1">
              <a:lnSpc>
                <a:spcPct val="90000"/>
              </a:lnSpc>
              <a:buFont typeface="Times"/>
              <a:buChar char="•"/>
            </a:pPr>
            <a:r>
              <a:rPr lang="en-GB" dirty="0"/>
              <a:t>High morale school with positive policies for behaviour, attitudes and anti-bullying</a:t>
            </a:r>
          </a:p>
          <a:p>
            <a:pPr lvl="1" eaLnBrk="1" hangingPunct="1">
              <a:lnSpc>
                <a:spcPct val="90000"/>
              </a:lnSpc>
              <a:buFont typeface="Times"/>
              <a:buChar char="•"/>
            </a:pPr>
            <a:r>
              <a:rPr lang="en-GB" dirty="0"/>
              <a:t>Schools with strong academic and non-academic opportunities</a:t>
            </a:r>
          </a:p>
          <a:p>
            <a:pPr lvl="1" eaLnBrk="1" hangingPunct="1">
              <a:lnSpc>
                <a:spcPct val="90000"/>
              </a:lnSpc>
              <a:buFont typeface="Times"/>
              <a:buChar char="•"/>
            </a:pPr>
            <a:r>
              <a:rPr lang="en-GB" dirty="0"/>
              <a:t>Range of sport/leisure activities</a:t>
            </a:r>
          </a:p>
          <a:p>
            <a:pPr lvl="1" eaLnBrk="1" hangingPunct="1">
              <a:lnSpc>
                <a:spcPct val="90000"/>
              </a:lnSpc>
              <a:buFont typeface="Times"/>
              <a:buChar char="•"/>
            </a:pPr>
            <a:r>
              <a:rPr lang="en-GB" dirty="0"/>
              <a:t>Anti-discriminatory practice</a:t>
            </a:r>
          </a:p>
          <a:p>
            <a:pPr lvl="1" eaLnBrk="1" hangingPunct="1">
              <a:lnSpc>
                <a:spcPct val="90000"/>
              </a:lnSpc>
              <a:buFont typeface="Wingdings 2" pitchFamily="18" charset="2"/>
              <a:buNone/>
            </a:pPr>
            <a:endParaRPr lang="en-GB" dirty="0"/>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844824"/>
            <a:ext cx="8642350" cy="4320480"/>
          </a:xfrm>
        </p:spPr>
        <p:txBody>
          <a:bodyPr>
            <a:normAutofit/>
          </a:bodyPr>
          <a:lstStyle/>
          <a:p>
            <a:pPr marL="457200" indent="-457200">
              <a:buFont typeface="Arial" pitchFamily="34" charset="0"/>
              <a:buChar char="•"/>
            </a:pPr>
            <a:r>
              <a:rPr lang="en-GB" sz="2400" b="1" dirty="0">
                <a:solidFill>
                  <a:srgbClr val="0070C0"/>
                </a:solidFill>
              </a:rPr>
              <a:t>Providing an emotionally supportive environment which is physically safe</a:t>
            </a:r>
          </a:p>
          <a:p>
            <a:pPr marL="457200" indent="-457200">
              <a:buFont typeface="Arial" pitchFamily="34" charset="0"/>
              <a:buChar char="•"/>
            </a:pPr>
            <a:r>
              <a:rPr lang="en-GB" sz="2400" b="1" dirty="0">
                <a:solidFill>
                  <a:srgbClr val="00B050"/>
                </a:solidFill>
              </a:rPr>
              <a:t>Encourage exploration and understanding of emotions and behaviours </a:t>
            </a:r>
          </a:p>
          <a:p>
            <a:pPr marL="457200" indent="-457200">
              <a:buFont typeface="Arial" pitchFamily="34" charset="0"/>
              <a:buChar char="•"/>
            </a:pPr>
            <a:r>
              <a:rPr lang="en-GB" sz="2400" b="1" dirty="0">
                <a:solidFill>
                  <a:srgbClr val="0070C0"/>
                </a:solidFill>
              </a:rPr>
              <a:t>Enhance self-regulation </a:t>
            </a:r>
          </a:p>
          <a:p>
            <a:pPr marL="457200" indent="-457200">
              <a:buFont typeface="Arial" pitchFamily="34" charset="0"/>
              <a:buChar char="•"/>
            </a:pPr>
            <a:r>
              <a:rPr lang="en-GB" sz="2400" b="1" dirty="0">
                <a:solidFill>
                  <a:srgbClr val="00B050"/>
                </a:solidFill>
              </a:rPr>
              <a:t>Mutually respectful relationships </a:t>
            </a:r>
          </a:p>
          <a:p>
            <a:pPr marL="457200" indent="-457200">
              <a:buFont typeface="Arial" pitchFamily="34" charset="0"/>
              <a:buChar char="•"/>
            </a:pPr>
            <a:r>
              <a:rPr lang="en-GB" sz="2400" b="1" dirty="0">
                <a:solidFill>
                  <a:srgbClr val="0070C0"/>
                </a:solidFill>
              </a:rPr>
              <a:t>Having experiences, opinions and preferences acknowledged and respected</a:t>
            </a:r>
          </a:p>
          <a:p>
            <a:pPr marL="457200" indent="-457200">
              <a:buFont typeface="Arial" pitchFamily="34" charset="0"/>
              <a:buChar char="•"/>
            </a:pPr>
            <a:r>
              <a:rPr lang="en-GB" sz="2400" b="1" dirty="0">
                <a:solidFill>
                  <a:srgbClr val="00B050"/>
                </a:solidFill>
              </a:rPr>
              <a:t>Enhance resilience factors and build </a:t>
            </a:r>
          </a:p>
          <a:p>
            <a:r>
              <a:rPr lang="en-GB" sz="2400" b="1" dirty="0">
                <a:solidFill>
                  <a:srgbClr val="00B050"/>
                </a:solidFill>
              </a:rPr>
              <a:t>     where you can</a:t>
            </a:r>
          </a:p>
        </p:txBody>
      </p:sp>
      <p:sp>
        <p:nvSpPr>
          <p:cNvPr id="3" name="Title 2"/>
          <p:cNvSpPr>
            <a:spLocks noGrp="1"/>
          </p:cNvSpPr>
          <p:nvPr>
            <p:ph type="title"/>
          </p:nvPr>
        </p:nvSpPr>
        <p:spPr>
          <a:xfrm>
            <a:off x="251520" y="980728"/>
            <a:ext cx="8640960" cy="720080"/>
          </a:xfrm>
        </p:spPr>
        <p:txBody>
          <a:bodyPr/>
          <a:lstStyle/>
          <a:p>
            <a:pPr algn="ctr"/>
            <a:r>
              <a:rPr lang="en-GB" sz="4000" dirty="0">
                <a:latin typeface="+mj-lt"/>
                <a:cs typeface="+mj-cs"/>
              </a:rPr>
              <a:t>Prevention role in schools </a:t>
            </a:r>
          </a:p>
        </p:txBody>
      </p:sp>
    </p:spTree>
    <p:extLst>
      <p:ext uri="{BB962C8B-B14F-4D97-AF65-F5344CB8AC3E}">
        <p14:creationId xmlns:p14="http://schemas.microsoft.com/office/powerpoint/2010/main" val="282254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539750" y="836613"/>
            <a:ext cx="8229600" cy="1080219"/>
          </a:xfrm>
        </p:spPr>
        <p:txBody>
          <a:bodyPr/>
          <a:lstStyle/>
          <a:p>
            <a:pPr eaLnBrk="1" hangingPunct="1"/>
            <a:r>
              <a:rPr lang="en-GB" sz="4000" b="1" dirty="0"/>
              <a:t>Aims for the workshop</a:t>
            </a:r>
          </a:p>
        </p:txBody>
      </p:sp>
      <p:sp>
        <p:nvSpPr>
          <p:cNvPr id="3" name="Content Placeholder 2"/>
          <p:cNvSpPr>
            <a:spLocks noGrp="1"/>
          </p:cNvSpPr>
          <p:nvPr>
            <p:ph idx="1"/>
          </p:nvPr>
        </p:nvSpPr>
        <p:spPr>
          <a:xfrm>
            <a:off x="457200" y="2276475"/>
            <a:ext cx="8229600" cy="3849688"/>
          </a:xfrm>
        </p:spPr>
        <p:txBody>
          <a:bodyPr rtlCol="0">
            <a:normAutofit fontScale="70000" lnSpcReduction="20000"/>
          </a:bodyPr>
          <a:lstStyle/>
          <a:p>
            <a:pPr eaLnBrk="1" fontAlgn="auto" hangingPunct="1">
              <a:spcAft>
                <a:spcPts val="0"/>
              </a:spcAft>
              <a:buFont typeface="Arial" pitchFamily="34" charset="0"/>
              <a:buChar char="•"/>
              <a:defRPr/>
            </a:pPr>
            <a:endParaRPr lang="en-GB" sz="2800" dirty="0"/>
          </a:p>
          <a:p>
            <a:pPr eaLnBrk="1" fontAlgn="auto" hangingPunct="1">
              <a:spcAft>
                <a:spcPts val="0"/>
              </a:spcAft>
              <a:buFont typeface="Arial" pitchFamily="34" charset="0"/>
              <a:buChar char="•"/>
              <a:defRPr/>
            </a:pPr>
            <a:r>
              <a:rPr lang="en-GB" sz="2800" dirty="0"/>
              <a:t>To have an opportunity to share  thoughts , attitudes  and concerns about self-harm</a:t>
            </a:r>
          </a:p>
          <a:p>
            <a:pPr marL="0" indent="0" eaLnBrk="1" fontAlgn="auto" hangingPunct="1">
              <a:spcAft>
                <a:spcPts val="0"/>
              </a:spcAft>
              <a:buNone/>
              <a:defRPr/>
            </a:pPr>
            <a:endParaRPr lang="en-GB" sz="2800" dirty="0"/>
          </a:p>
          <a:p>
            <a:pPr eaLnBrk="1" fontAlgn="auto" hangingPunct="1">
              <a:spcAft>
                <a:spcPts val="0"/>
              </a:spcAft>
              <a:buFont typeface="Arial" pitchFamily="34" charset="0"/>
              <a:buChar char="•"/>
              <a:defRPr/>
            </a:pPr>
            <a:r>
              <a:rPr lang="en-GB" sz="2800" dirty="0"/>
              <a:t>To discuss the who, what and why of self-harm</a:t>
            </a:r>
          </a:p>
          <a:p>
            <a:pPr eaLnBrk="1" fontAlgn="auto" hangingPunct="1">
              <a:spcAft>
                <a:spcPts val="0"/>
              </a:spcAft>
              <a:buFont typeface="Arial" pitchFamily="34" charset="0"/>
              <a:buChar char="•"/>
              <a:defRPr/>
            </a:pPr>
            <a:endParaRPr lang="en-GB" sz="2800" dirty="0"/>
          </a:p>
          <a:p>
            <a:pPr eaLnBrk="1" fontAlgn="auto" hangingPunct="1">
              <a:spcAft>
                <a:spcPts val="0"/>
              </a:spcAft>
              <a:buFont typeface="Arial" pitchFamily="34" charset="0"/>
              <a:buChar char="•"/>
              <a:defRPr/>
            </a:pPr>
            <a:r>
              <a:rPr lang="en-GB" sz="2800" dirty="0"/>
              <a:t>To consider the causes of self-harm and factors that can impact upon it </a:t>
            </a:r>
          </a:p>
          <a:p>
            <a:pPr eaLnBrk="1" fontAlgn="auto" hangingPunct="1">
              <a:spcAft>
                <a:spcPts val="0"/>
              </a:spcAft>
              <a:buFont typeface="Arial" pitchFamily="34" charset="0"/>
              <a:buChar char="•"/>
              <a:defRPr/>
            </a:pPr>
            <a:endParaRPr lang="en-GB" sz="2800" dirty="0"/>
          </a:p>
          <a:p>
            <a:pPr eaLnBrk="1" fontAlgn="auto" hangingPunct="1">
              <a:spcAft>
                <a:spcPts val="0"/>
              </a:spcAft>
              <a:buFont typeface="Arial" pitchFamily="34" charset="0"/>
              <a:buChar char="•"/>
              <a:defRPr/>
            </a:pPr>
            <a:r>
              <a:rPr lang="en-GB" sz="2800" dirty="0"/>
              <a:t>To understand how schools can support pupils </a:t>
            </a:r>
          </a:p>
          <a:p>
            <a:pPr marL="0" indent="0" eaLnBrk="1" fontAlgn="auto" hangingPunct="1">
              <a:spcAft>
                <a:spcPts val="0"/>
              </a:spcAft>
              <a:buNone/>
              <a:defRPr/>
            </a:pPr>
            <a:endParaRPr lang="en-GB" sz="2800" dirty="0"/>
          </a:p>
          <a:p>
            <a:pPr eaLnBrk="1" fontAlgn="auto" hangingPunct="1">
              <a:spcAft>
                <a:spcPts val="0"/>
              </a:spcAft>
              <a:buFont typeface="Arial" pitchFamily="34" charset="0"/>
              <a:buChar char="•"/>
              <a:defRPr/>
            </a:pPr>
            <a:r>
              <a:rPr lang="en-GB" sz="2800" dirty="0"/>
              <a:t>To provide best evidenced based practice , procedures &amp; resources </a:t>
            </a:r>
            <a:endParaRPr lang="en-GB" dirty="0"/>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323528" y="692696"/>
            <a:ext cx="8229600" cy="1143000"/>
          </a:xfrm>
        </p:spPr>
        <p:txBody>
          <a:bodyPr/>
          <a:lstStyle/>
          <a:p>
            <a:pPr algn="l" eaLnBrk="1" hangingPunct="1"/>
            <a:r>
              <a:rPr lang="en-GB" sz="4000" b="1" dirty="0"/>
              <a:t>What can you do to help?</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6840893"/>
              </p:ext>
            </p:extLst>
          </p:nvPr>
        </p:nvGraphicFramePr>
        <p:xfrm>
          <a:off x="323528" y="1844824"/>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lstStyle/>
          <a:p>
            <a:r>
              <a:rPr lang="en-GB" sz="2800" b="1" dirty="0"/>
              <a:t/>
            </a:r>
            <a:br>
              <a:rPr lang="en-GB" sz="2800" b="1" dirty="0"/>
            </a:br>
            <a:r>
              <a:rPr lang="en-GB" sz="4000" b="1" dirty="0"/>
              <a:t>Self Harm procedures &amp; pathways </a:t>
            </a:r>
          </a:p>
        </p:txBody>
      </p:sp>
      <p:sp>
        <p:nvSpPr>
          <p:cNvPr id="3" name="Content Placeholder 2"/>
          <p:cNvSpPr>
            <a:spLocks noGrp="1"/>
          </p:cNvSpPr>
          <p:nvPr>
            <p:ph idx="1"/>
          </p:nvPr>
        </p:nvSpPr>
        <p:spPr/>
        <p:txBody>
          <a:bodyPr/>
          <a:lstStyle/>
          <a:p>
            <a:endParaRPr lang="en-GB" sz="2800" dirty="0"/>
          </a:p>
          <a:p>
            <a:r>
              <a:rPr lang="en-GB" sz="2800" dirty="0"/>
              <a:t>Northumberland Management of Self Harming and Suicidal Behaviour for Children and Young People</a:t>
            </a:r>
          </a:p>
          <a:p>
            <a:r>
              <a:rPr lang="en-GB" sz="2800" dirty="0"/>
              <a:t>Procedures and Pathway</a:t>
            </a:r>
          </a:p>
          <a:p>
            <a:endParaRPr lang="en-GB" sz="2800" dirty="0"/>
          </a:p>
          <a:p>
            <a:pPr marL="0" indent="0">
              <a:buNone/>
            </a:pPr>
            <a:endParaRPr lang="en-GB" sz="2800" dirty="0"/>
          </a:p>
          <a:p>
            <a:pPr marL="0" indent="0">
              <a:buNone/>
            </a:pPr>
            <a:r>
              <a:rPr lang="en-GB" dirty="0"/>
              <a:t> </a:t>
            </a:r>
            <a:r>
              <a:rPr lang="en-GB" sz="2400" dirty="0"/>
              <a:t>(</a:t>
            </a:r>
            <a:r>
              <a:rPr lang="en-GB" sz="2400" dirty="0">
                <a:hlinkClick r:id="rId2"/>
              </a:rPr>
              <a:t>http://northumberlandlscb.proceduresonline.com/pdfs/manag_self_harm_suicid_behv.pdf</a:t>
            </a:r>
            <a:r>
              <a:rPr lang="en-GB" sz="2400" dirty="0"/>
              <a:t>)  </a:t>
            </a:r>
          </a:p>
          <a:p>
            <a:endParaRPr lang="en-GB" sz="2400" dirty="0"/>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3140968"/>
            <a:ext cx="142875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4182319"/>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t/>
            </a:r>
            <a:br>
              <a:rPr lang="en-GB" sz="4000" b="1" dirty="0"/>
            </a:br>
            <a:r>
              <a:rPr lang="en-GB" sz="4000" b="1" dirty="0"/>
              <a:t>Self Harm procedures &amp; pathways </a:t>
            </a:r>
          </a:p>
        </p:txBody>
      </p:sp>
      <p:sp>
        <p:nvSpPr>
          <p:cNvPr id="3" name="Content Placeholder 2"/>
          <p:cNvSpPr>
            <a:spLocks noGrp="1"/>
          </p:cNvSpPr>
          <p:nvPr>
            <p:ph idx="1"/>
          </p:nvPr>
        </p:nvSpPr>
        <p:spPr/>
        <p:txBody>
          <a:bodyPr/>
          <a:lstStyle/>
          <a:p>
            <a:r>
              <a:rPr lang="en-GB" sz="2800" dirty="0"/>
              <a:t>North Tyneside Management of Self Harming and Suicidal Behaviour for Children and Young People</a:t>
            </a:r>
          </a:p>
          <a:p>
            <a:pPr marL="0" indent="0">
              <a:buNone/>
            </a:pPr>
            <a:endParaRPr lang="en-GB" dirty="0"/>
          </a:p>
          <a:p>
            <a:endParaRPr lang="en-GB" dirty="0"/>
          </a:p>
          <a:p>
            <a:endParaRPr lang="en-GB" dirty="0"/>
          </a:p>
          <a:p>
            <a:r>
              <a:rPr lang="en-GB" dirty="0"/>
              <a:t>Procedures and Pathway </a:t>
            </a:r>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7" y="2924944"/>
            <a:ext cx="6981825"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51784"/>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a:xfrm>
            <a:off x="467544" y="1052736"/>
            <a:ext cx="8229600" cy="865187"/>
          </a:xfrm>
        </p:spPr>
        <p:txBody>
          <a:bodyPr rtlCol="0">
            <a:normAutofit/>
          </a:bodyPr>
          <a:lstStyle/>
          <a:p>
            <a:pPr algn="l" eaLnBrk="1" hangingPunct="1">
              <a:defRPr/>
            </a:pPr>
            <a:r>
              <a:rPr lang="en-US" sz="4000" b="1" dirty="0"/>
              <a:t>Resources  </a:t>
            </a:r>
          </a:p>
        </p:txBody>
      </p:sp>
      <p:sp>
        <p:nvSpPr>
          <p:cNvPr id="43010" name="Rectangle 3"/>
          <p:cNvSpPr>
            <a:spLocks noGrp="1"/>
          </p:cNvSpPr>
          <p:nvPr>
            <p:ph type="body" idx="4294967295"/>
          </p:nvPr>
        </p:nvSpPr>
        <p:spPr>
          <a:xfrm>
            <a:off x="468313" y="1916113"/>
            <a:ext cx="8229600" cy="4278312"/>
          </a:xfrm>
        </p:spPr>
        <p:txBody>
          <a:bodyPr rtlCol="0">
            <a:normAutofit fontScale="92500"/>
          </a:bodyPr>
          <a:lstStyle/>
          <a:p>
            <a:pPr eaLnBrk="1" fontAlgn="auto" hangingPunct="1">
              <a:spcAft>
                <a:spcPts val="0"/>
              </a:spcAft>
              <a:buFont typeface="Arial" pitchFamily="34" charset="0"/>
              <a:buChar char="•"/>
              <a:defRPr/>
            </a:pPr>
            <a:endParaRPr lang="en-GB" sz="2400" b="1" dirty="0"/>
          </a:p>
          <a:p>
            <a:pPr eaLnBrk="1" fontAlgn="auto" hangingPunct="1">
              <a:spcAft>
                <a:spcPts val="0"/>
              </a:spcAft>
              <a:buFont typeface="Arial" pitchFamily="34" charset="0"/>
              <a:buChar char="•"/>
              <a:defRPr/>
            </a:pPr>
            <a:r>
              <a:rPr lang="en-GB" sz="2400" b="1" dirty="0"/>
              <a:t>http://www.nhs.uk/video/pages/self-harm.aspx </a:t>
            </a:r>
          </a:p>
          <a:p>
            <a:pPr eaLnBrk="1" fontAlgn="auto" hangingPunct="1">
              <a:spcAft>
                <a:spcPts val="0"/>
              </a:spcAft>
              <a:buFont typeface="Arial" pitchFamily="34" charset="0"/>
              <a:buChar char="•"/>
              <a:defRPr/>
            </a:pPr>
            <a:r>
              <a:rPr lang="en-GB" sz="2400" b="1" dirty="0"/>
              <a:t>www.selfharm.co.uk</a:t>
            </a:r>
          </a:p>
          <a:p>
            <a:pPr eaLnBrk="1" fontAlgn="auto" hangingPunct="1">
              <a:spcAft>
                <a:spcPts val="0"/>
              </a:spcAft>
              <a:buFont typeface="Arial" pitchFamily="34" charset="0"/>
              <a:buChar char="•"/>
              <a:defRPr/>
            </a:pPr>
            <a:r>
              <a:rPr lang="en-GB" sz="2400" b="1" dirty="0"/>
              <a:t>Alumina – a 6 week self recovery programme for young people</a:t>
            </a:r>
          </a:p>
          <a:p>
            <a:pPr eaLnBrk="1" fontAlgn="auto" hangingPunct="1">
              <a:spcAft>
                <a:spcPts val="0"/>
              </a:spcAft>
              <a:buFont typeface="Arial" pitchFamily="34" charset="0"/>
              <a:buChar char="•"/>
              <a:defRPr/>
            </a:pPr>
            <a:r>
              <a:rPr lang="en-GB" sz="2400" b="1" dirty="0"/>
              <a:t>www.nshn.co.uk </a:t>
            </a:r>
          </a:p>
          <a:p>
            <a:pPr eaLnBrk="1" fontAlgn="auto" hangingPunct="1">
              <a:spcAft>
                <a:spcPts val="0"/>
              </a:spcAft>
              <a:buFont typeface="Arial" pitchFamily="34" charset="0"/>
              <a:buChar char="•"/>
              <a:defRPr/>
            </a:pPr>
            <a:r>
              <a:rPr lang="en-GB" sz="2400" b="1" dirty="0"/>
              <a:t>www.stem4-de.org.uk  </a:t>
            </a:r>
          </a:p>
          <a:p>
            <a:pPr eaLnBrk="1" fontAlgn="auto" hangingPunct="1">
              <a:spcAft>
                <a:spcPts val="0"/>
              </a:spcAft>
              <a:buFont typeface="Arial" pitchFamily="34" charset="0"/>
              <a:buChar char="•"/>
              <a:defRPr/>
            </a:pPr>
            <a:r>
              <a:rPr lang="en-GB" sz="2400" b="1" dirty="0">
                <a:hlinkClick r:id="rId3"/>
              </a:rPr>
              <a:t>www.childline.org.uk</a:t>
            </a:r>
            <a:endParaRPr lang="en-GB" sz="2400" b="1" dirty="0"/>
          </a:p>
          <a:p>
            <a:pPr eaLnBrk="1" fontAlgn="auto" hangingPunct="1">
              <a:spcAft>
                <a:spcPts val="0"/>
              </a:spcAft>
              <a:buFont typeface="Arial" pitchFamily="34" charset="0"/>
              <a:buChar char="•"/>
              <a:defRPr/>
            </a:pPr>
            <a:r>
              <a:rPr lang="en-GB" sz="2400" b="1" dirty="0">
                <a:hlinkClick r:id="rId4"/>
              </a:rPr>
              <a:t>https://www.mentalhealth.org.uk/publications/truth-hurts-report1</a:t>
            </a:r>
            <a:r>
              <a:rPr lang="en-GB" sz="2400" b="1" dirty="0"/>
              <a:t> </a:t>
            </a:r>
          </a:p>
          <a:p>
            <a:pPr eaLnBrk="1" fontAlgn="auto" hangingPunct="1">
              <a:spcAft>
                <a:spcPts val="0"/>
              </a:spcAft>
              <a:buFont typeface="Arial" pitchFamily="34" charset="0"/>
              <a:buChar char="•"/>
              <a:defRPr/>
            </a:pPr>
            <a:r>
              <a:rPr lang="en-GB" sz="2400" b="1" dirty="0"/>
              <a:t>www.youngminds.org.uk</a:t>
            </a:r>
          </a:p>
          <a:p>
            <a:pPr marL="0" indent="0" eaLnBrk="1" fontAlgn="auto" hangingPunct="1">
              <a:spcAft>
                <a:spcPts val="0"/>
              </a:spcAft>
              <a:buNone/>
              <a:defRPr/>
            </a:pPr>
            <a:endParaRPr lang="en-GB" sz="2400" b="1" dirty="0"/>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idx="4294967295"/>
          </p:nvPr>
        </p:nvSpPr>
        <p:spPr>
          <a:xfrm>
            <a:off x="539552" y="692696"/>
            <a:ext cx="8229600" cy="1143000"/>
          </a:xfrm>
        </p:spPr>
        <p:txBody>
          <a:bodyPr/>
          <a:lstStyle/>
          <a:p>
            <a:pPr eaLnBrk="1" hangingPunct="1">
              <a:defRPr/>
            </a:pPr>
            <a:r>
              <a:rPr lang="en-GB" b="1" dirty="0"/>
              <a:t>Thank You</a:t>
            </a:r>
          </a:p>
        </p:txBody>
      </p:sp>
      <p:pic>
        <p:nvPicPr>
          <p:cNvPr id="1030" name="Picture 6" descr="Image result for feed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4143" y="4488117"/>
            <a:ext cx="4158630" cy="19658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any questi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518111"/>
            <a:ext cx="2832249" cy="28322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10245" y="2380238"/>
            <a:ext cx="4752528" cy="369332"/>
          </a:xfrm>
          <a:prstGeom prst="rect">
            <a:avLst/>
          </a:prstGeom>
          <a:noFill/>
        </p:spPr>
        <p:txBody>
          <a:bodyPr wrap="square" rtlCol="0">
            <a:spAutoFit/>
          </a:bodyPr>
          <a:lstStyle/>
          <a:p>
            <a:r>
              <a:rPr lang="en-GB" dirty="0"/>
              <a:t>Please let us know if you have any questions</a:t>
            </a:r>
          </a:p>
        </p:txBody>
      </p:sp>
      <p:sp>
        <p:nvSpPr>
          <p:cNvPr id="13" name="TextBox 12"/>
          <p:cNvSpPr txBox="1"/>
          <p:nvPr/>
        </p:nvSpPr>
        <p:spPr>
          <a:xfrm>
            <a:off x="3398678" y="4146973"/>
            <a:ext cx="4752528" cy="646331"/>
          </a:xfrm>
          <a:prstGeom prst="rect">
            <a:avLst/>
          </a:prstGeom>
          <a:noFill/>
        </p:spPr>
        <p:txBody>
          <a:bodyPr wrap="square" rtlCol="0">
            <a:spAutoFit/>
          </a:bodyPr>
          <a:lstStyle/>
          <a:p>
            <a:r>
              <a:rPr lang="en-GB" dirty="0"/>
              <a:t>Your feedback matters to us – please complete the evaluation form </a:t>
            </a: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idx="4294967295"/>
          </p:nvPr>
        </p:nvSpPr>
        <p:spPr>
          <a:xfrm>
            <a:off x="457200" y="773832"/>
            <a:ext cx="8229600" cy="1143000"/>
          </a:xfrm>
        </p:spPr>
        <p:txBody>
          <a:bodyPr/>
          <a:lstStyle/>
          <a:p>
            <a:r>
              <a:rPr lang="en-GB" sz="4000" b="1" dirty="0"/>
              <a:t>Ground rules for safe learning</a:t>
            </a:r>
          </a:p>
        </p:txBody>
      </p:sp>
      <p:sp>
        <p:nvSpPr>
          <p:cNvPr id="22530" name="Rectangle 3"/>
          <p:cNvSpPr>
            <a:spLocks noGrp="1"/>
          </p:cNvSpPr>
          <p:nvPr>
            <p:ph type="body" idx="4294967295"/>
          </p:nvPr>
        </p:nvSpPr>
        <p:spPr>
          <a:xfrm>
            <a:off x="467544" y="2060848"/>
            <a:ext cx="8229600" cy="3240360"/>
          </a:xfrm>
        </p:spPr>
        <p:txBody>
          <a:bodyPr/>
          <a:lstStyle/>
          <a:p>
            <a:endParaRPr lang="en-GB" dirty="0"/>
          </a:p>
          <a:p>
            <a:r>
              <a:rPr lang="en-GB" sz="2800" dirty="0"/>
              <a:t>Confidentiality</a:t>
            </a:r>
          </a:p>
          <a:p>
            <a:r>
              <a:rPr lang="en-GB" sz="2800" dirty="0"/>
              <a:t>Look after yourself</a:t>
            </a:r>
          </a:p>
          <a:p>
            <a:r>
              <a:rPr lang="en-GB" sz="2800" dirty="0"/>
              <a:t>Look after each other</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204864"/>
            <a:ext cx="2952328"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r>
            <a:br>
              <a:rPr lang="en-GB" dirty="0"/>
            </a:br>
            <a:r>
              <a:rPr lang="en-GB" sz="4000" b="1" dirty="0"/>
              <a:t>Being aware of feelings</a:t>
            </a:r>
          </a:p>
        </p:txBody>
      </p:sp>
      <p:sp>
        <p:nvSpPr>
          <p:cNvPr id="3" name="Content Placeholder 2"/>
          <p:cNvSpPr>
            <a:spLocks noGrp="1"/>
          </p:cNvSpPr>
          <p:nvPr>
            <p:ph idx="1"/>
          </p:nvPr>
        </p:nvSpPr>
        <p:spPr/>
        <p:txBody>
          <a:bodyPr/>
          <a:lstStyle/>
          <a:p>
            <a:endParaRPr lang="en-GB" dirty="0"/>
          </a:p>
          <a:p>
            <a:pPr marL="0" indent="0" algn="ctr">
              <a:buNone/>
            </a:pPr>
            <a:r>
              <a:rPr lang="en-GB" sz="2400" dirty="0"/>
              <a:t>Acknowledging our own thoughts &amp; feelings </a:t>
            </a:r>
          </a:p>
          <a:p>
            <a:pPr marL="0" indent="0" algn="ctr">
              <a:buNone/>
            </a:pPr>
            <a:r>
              <a:rPr lang="en-GB" sz="2400" dirty="0"/>
              <a:t>&amp; </a:t>
            </a:r>
          </a:p>
          <a:p>
            <a:pPr marL="0" indent="0" algn="ctr">
              <a:buNone/>
            </a:pPr>
            <a:r>
              <a:rPr lang="en-GB" sz="2400" dirty="0"/>
              <a:t>compare with those of pupils</a:t>
            </a:r>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717032"/>
            <a:ext cx="2857500" cy="2065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5735547"/>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
            </a:r>
            <a:br>
              <a:rPr lang="en-GB" sz="2800" dirty="0"/>
            </a:br>
            <a:r>
              <a:rPr lang="en-GB" sz="4000" b="1" dirty="0"/>
              <a:t>Myth or Fact</a:t>
            </a:r>
          </a:p>
        </p:txBody>
      </p:sp>
      <p:sp>
        <p:nvSpPr>
          <p:cNvPr id="3" name="Content Placeholder 2"/>
          <p:cNvSpPr>
            <a:spLocks noGrp="1"/>
          </p:cNvSpPr>
          <p:nvPr>
            <p:ph idx="1"/>
          </p:nvPr>
        </p:nvSpPr>
        <p:spPr/>
        <p:txBody>
          <a:bodyPr/>
          <a:lstStyle/>
          <a:p>
            <a:r>
              <a:rPr lang="en-GB" sz="2000" dirty="0"/>
              <a:t>Self harm is attention seeking and manipulative behaviour ?</a:t>
            </a:r>
          </a:p>
          <a:p>
            <a:endParaRPr lang="en-GB" sz="2000" dirty="0"/>
          </a:p>
          <a:p>
            <a:r>
              <a:rPr lang="en-GB" sz="2000" dirty="0"/>
              <a:t>They must enjoy the pain or they wouldn’t keep doing it ?</a:t>
            </a:r>
          </a:p>
          <a:p>
            <a:endParaRPr lang="en-GB" sz="2000" dirty="0"/>
          </a:p>
          <a:p>
            <a:r>
              <a:rPr lang="en-GB" sz="2000" dirty="0"/>
              <a:t>Self harm is a result of childhood trauma ?</a:t>
            </a:r>
          </a:p>
          <a:p>
            <a:endParaRPr lang="en-GB" sz="2000" dirty="0"/>
          </a:p>
          <a:p>
            <a:r>
              <a:rPr lang="en-GB" sz="2000" dirty="0"/>
              <a:t>Most self harm is done by girls ?</a:t>
            </a:r>
          </a:p>
          <a:p>
            <a:endParaRPr lang="en-GB" sz="2000" dirty="0"/>
          </a:p>
          <a:p>
            <a:r>
              <a:rPr lang="en-GB" sz="2000" dirty="0"/>
              <a:t>Self harm is caused by being a goth, an EMO or a member of other sub-cultures ?</a:t>
            </a:r>
          </a:p>
          <a:p>
            <a:endParaRPr lang="en-GB" sz="2000" dirty="0"/>
          </a:p>
          <a:p>
            <a:r>
              <a:rPr lang="en-GB" sz="2000" dirty="0"/>
              <a:t>Self harm is a form of suicidal behaviour ?</a:t>
            </a:r>
          </a:p>
          <a:p>
            <a:endParaRPr lang="en-GB" sz="2000" dirty="0"/>
          </a:p>
        </p:txBody>
      </p:sp>
    </p:spTree>
    <p:extLst>
      <p:ext uri="{BB962C8B-B14F-4D97-AF65-F5344CB8AC3E}">
        <p14:creationId xmlns:p14="http://schemas.microsoft.com/office/powerpoint/2010/main" val="973017275"/>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r>
            <a:br>
              <a:rPr lang="en-GB" dirty="0"/>
            </a:br>
            <a:r>
              <a:rPr lang="en-GB" sz="4000" b="1" dirty="0"/>
              <a:t>Definitions of self harm </a:t>
            </a:r>
          </a:p>
        </p:txBody>
      </p:sp>
      <p:sp>
        <p:nvSpPr>
          <p:cNvPr id="3" name="Content Placeholder 2"/>
          <p:cNvSpPr>
            <a:spLocks noGrp="1"/>
          </p:cNvSpPr>
          <p:nvPr>
            <p:ph idx="1"/>
          </p:nvPr>
        </p:nvSpPr>
        <p:spPr>
          <a:xfrm>
            <a:off x="457200" y="1600200"/>
            <a:ext cx="8229600" cy="4853136"/>
          </a:xfrm>
        </p:spPr>
        <p:txBody>
          <a:bodyPr/>
          <a:lstStyle/>
          <a:p>
            <a:pPr marL="0" indent="0">
              <a:buNone/>
            </a:pPr>
            <a:endParaRPr lang="en-GB" sz="2400" b="1" i="1" dirty="0"/>
          </a:p>
          <a:p>
            <a:pPr marL="0" indent="0">
              <a:buNone/>
            </a:pPr>
            <a:endParaRPr lang="en-GB" sz="2400" b="1" i="1" dirty="0"/>
          </a:p>
          <a:p>
            <a:pPr marL="0" indent="0">
              <a:buNone/>
            </a:pPr>
            <a:r>
              <a:rPr lang="en-GB" sz="2400" b="1" i="1" dirty="0"/>
              <a:t>Harming Behaviour </a:t>
            </a:r>
            <a:r>
              <a:rPr lang="en-GB" sz="2400" b="1" dirty="0"/>
              <a:t>– </a:t>
            </a:r>
            <a:r>
              <a:rPr lang="en-GB" sz="2400" dirty="0"/>
              <a:t>‘A behaviour, action or habit that can cause detriment to your health </a:t>
            </a:r>
            <a:r>
              <a:rPr lang="en-GB" sz="2400" b="1" dirty="0"/>
              <a:t>‘</a:t>
            </a:r>
          </a:p>
          <a:p>
            <a:pPr marL="0" indent="0">
              <a:buNone/>
            </a:pPr>
            <a:endParaRPr lang="en-GB" sz="2400" dirty="0"/>
          </a:p>
          <a:p>
            <a:pPr marL="0" indent="0">
              <a:buNone/>
            </a:pPr>
            <a:r>
              <a:rPr lang="en-GB" sz="2400" b="1" i="1" dirty="0"/>
              <a:t>Self harm- </a:t>
            </a:r>
            <a:r>
              <a:rPr lang="en-GB" sz="2400" dirty="0"/>
              <a:t>‘A wide range of things that some young people do to harm themselves in a deliberate and usually hidden way.” </a:t>
            </a:r>
          </a:p>
          <a:p>
            <a:pPr marL="0" indent="0">
              <a:buNone/>
            </a:pPr>
            <a:endParaRPr lang="en-GB" sz="2400" b="1"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1998113627"/>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387002" y="764704"/>
            <a:ext cx="8081963" cy="792163"/>
          </a:xfrm>
        </p:spPr>
        <p:txBody>
          <a:bodyPr/>
          <a:lstStyle/>
          <a:p>
            <a:r>
              <a:rPr lang="en-GB" sz="4000" b="1" dirty="0"/>
              <a:t>Methods of self harm</a:t>
            </a:r>
          </a:p>
        </p:txBody>
      </p:sp>
      <p:sp>
        <p:nvSpPr>
          <p:cNvPr id="3" name="Oval 2"/>
          <p:cNvSpPr/>
          <p:nvPr/>
        </p:nvSpPr>
        <p:spPr>
          <a:xfrm>
            <a:off x="3001211" y="2996952"/>
            <a:ext cx="2520280" cy="1224136"/>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Methods of Self-Harm </a:t>
            </a:r>
          </a:p>
        </p:txBody>
      </p:sp>
      <p:sp>
        <p:nvSpPr>
          <p:cNvPr id="8" name="Oval 7"/>
          <p:cNvSpPr/>
          <p:nvPr/>
        </p:nvSpPr>
        <p:spPr>
          <a:xfrm>
            <a:off x="1043608" y="1916832"/>
            <a:ext cx="1872208" cy="1009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Ingesting / Swallowing Substances or Objects</a:t>
            </a:r>
          </a:p>
        </p:txBody>
      </p:sp>
      <p:sp>
        <p:nvSpPr>
          <p:cNvPr id="10" name="Oval 9"/>
          <p:cNvSpPr/>
          <p:nvPr/>
        </p:nvSpPr>
        <p:spPr>
          <a:xfrm>
            <a:off x="3196066" y="1765756"/>
            <a:ext cx="1872208"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Cutting </a:t>
            </a:r>
          </a:p>
        </p:txBody>
      </p:sp>
      <p:sp>
        <p:nvSpPr>
          <p:cNvPr id="11" name="Oval 10"/>
          <p:cNvSpPr/>
          <p:nvPr/>
        </p:nvSpPr>
        <p:spPr>
          <a:xfrm>
            <a:off x="557567" y="3212976"/>
            <a:ext cx="1872208"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Restrictive Eating </a:t>
            </a:r>
          </a:p>
        </p:txBody>
      </p:sp>
      <p:sp>
        <p:nvSpPr>
          <p:cNvPr id="12" name="Oval 11"/>
          <p:cNvSpPr/>
          <p:nvPr/>
        </p:nvSpPr>
        <p:spPr>
          <a:xfrm>
            <a:off x="1135364" y="4365104"/>
            <a:ext cx="1872208"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Banging</a:t>
            </a:r>
          </a:p>
        </p:txBody>
      </p:sp>
      <p:sp>
        <p:nvSpPr>
          <p:cNvPr id="13" name="Oval 12"/>
          <p:cNvSpPr/>
          <p:nvPr/>
        </p:nvSpPr>
        <p:spPr>
          <a:xfrm>
            <a:off x="3491880" y="4730335"/>
            <a:ext cx="1872208"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Breaking Bones</a:t>
            </a:r>
          </a:p>
        </p:txBody>
      </p:sp>
      <p:sp>
        <p:nvSpPr>
          <p:cNvPr id="14" name="Oval 13"/>
          <p:cNvSpPr/>
          <p:nvPr/>
        </p:nvSpPr>
        <p:spPr>
          <a:xfrm>
            <a:off x="5868144" y="4365104"/>
            <a:ext cx="1872208"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Hair Pulling</a:t>
            </a:r>
          </a:p>
        </p:txBody>
      </p:sp>
      <p:sp>
        <p:nvSpPr>
          <p:cNvPr id="15" name="Oval 14"/>
          <p:cNvSpPr/>
          <p:nvPr/>
        </p:nvSpPr>
        <p:spPr>
          <a:xfrm>
            <a:off x="6300192" y="3104964"/>
            <a:ext cx="1872208"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Scalding or Burning </a:t>
            </a:r>
          </a:p>
        </p:txBody>
      </p:sp>
      <p:sp>
        <p:nvSpPr>
          <p:cNvPr id="16" name="Oval 15"/>
          <p:cNvSpPr/>
          <p:nvPr/>
        </p:nvSpPr>
        <p:spPr>
          <a:xfrm>
            <a:off x="5508104" y="1988840"/>
            <a:ext cx="1872208"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Excessive Risk Taking</a:t>
            </a:r>
          </a:p>
        </p:txBody>
      </p:sp>
      <p:cxnSp>
        <p:nvCxnSpPr>
          <p:cNvPr id="17" name="Straight Arrow Connector 16"/>
          <p:cNvCxnSpPr>
            <a:stCxn id="3" idx="0"/>
          </p:cNvCxnSpPr>
          <p:nvPr/>
        </p:nvCxnSpPr>
        <p:spPr>
          <a:xfrm flipV="1">
            <a:off x="4261351" y="2557844"/>
            <a:ext cx="0" cy="4391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068274" y="2780928"/>
            <a:ext cx="439830" cy="36842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508104" y="3573016"/>
            <a:ext cx="562677"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269841" y="3979022"/>
            <a:ext cx="519601" cy="38608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2871430" y="2960332"/>
            <a:ext cx="387792" cy="28926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283968" y="4221088"/>
            <a:ext cx="0" cy="3600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2921330" y="4005064"/>
            <a:ext cx="394134" cy="32943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 idx="2"/>
          </p:cNvCxnSpPr>
          <p:nvPr/>
        </p:nvCxnSpPr>
        <p:spPr>
          <a:xfrm flipH="1">
            <a:off x="2555776" y="3609020"/>
            <a:ext cx="44543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700808"/>
            <a:ext cx="8642350" cy="4536504"/>
          </a:xfrm>
        </p:spPr>
        <p:txBody>
          <a:bodyPr>
            <a:normAutofit/>
          </a:bodyPr>
          <a:lstStyle/>
          <a:p>
            <a:endParaRPr lang="en-GB" i="1" dirty="0">
              <a:solidFill>
                <a:schemeClr val="tx1">
                  <a:lumMod val="65000"/>
                  <a:lumOff val="35000"/>
                </a:schemeClr>
              </a:solidFill>
            </a:endParaRPr>
          </a:p>
          <a:p>
            <a:r>
              <a:rPr lang="en-GB" i="1" dirty="0">
                <a:solidFill>
                  <a:schemeClr val="tx1">
                    <a:lumMod val="65000"/>
                    <a:lumOff val="35000"/>
                  </a:schemeClr>
                </a:solidFill>
              </a:rPr>
              <a:t>‘…</a:t>
            </a:r>
            <a:r>
              <a:rPr lang="en-GB" sz="2400" i="1" dirty="0">
                <a:solidFill>
                  <a:schemeClr val="tx1">
                    <a:lumMod val="65000"/>
                    <a:lumOff val="35000"/>
                  </a:schemeClr>
                </a:solidFill>
              </a:rPr>
              <a:t>a response to emotional pain and distress that a person cannot resolve in another, more functional way. The self-harm is a way of releasing feelings of self-hatred, anger, sadness and depression. Through self-harm a person can alter their state of mind and focus on the tangible physical pain rather than the underlying emotional pain. However, self-harm provides only temporary relief and does not address the underlying issues.’  (Truth Hurts, 2006)</a:t>
            </a:r>
          </a:p>
          <a:p>
            <a:endParaRPr lang="en-GB" sz="2400" i="1" dirty="0">
              <a:solidFill>
                <a:schemeClr val="tx1">
                  <a:lumMod val="65000"/>
                  <a:lumOff val="35000"/>
                </a:schemeClr>
              </a:solidFill>
            </a:endParaRPr>
          </a:p>
        </p:txBody>
      </p:sp>
      <p:sp>
        <p:nvSpPr>
          <p:cNvPr id="3" name="Title 2"/>
          <p:cNvSpPr>
            <a:spLocks noGrp="1"/>
          </p:cNvSpPr>
          <p:nvPr>
            <p:ph type="title"/>
          </p:nvPr>
        </p:nvSpPr>
        <p:spPr>
          <a:xfrm>
            <a:off x="251520" y="836712"/>
            <a:ext cx="8640960" cy="504056"/>
          </a:xfrm>
        </p:spPr>
        <p:txBody>
          <a:bodyPr/>
          <a:lstStyle/>
          <a:p>
            <a:pPr algn="ctr"/>
            <a:r>
              <a:rPr lang="en-GB" sz="4000" dirty="0">
                <a:latin typeface="+mj-lt"/>
                <a:cs typeface="+mj-cs"/>
              </a:rPr>
              <a:t>Defining Self-Harm</a:t>
            </a:r>
          </a:p>
        </p:txBody>
      </p:sp>
      <p:sp>
        <p:nvSpPr>
          <p:cNvPr id="4" name="TextBox 3"/>
          <p:cNvSpPr txBox="1"/>
          <p:nvPr/>
        </p:nvSpPr>
        <p:spPr>
          <a:xfrm>
            <a:off x="6156176" y="6145559"/>
            <a:ext cx="2088232" cy="307777"/>
          </a:xfrm>
          <a:prstGeom prst="rect">
            <a:avLst/>
          </a:prstGeom>
          <a:noFill/>
        </p:spPr>
        <p:txBody>
          <a:bodyPr wrap="square" rtlCol="0">
            <a:spAutoFit/>
          </a:bodyPr>
          <a:lstStyle/>
          <a:p>
            <a:r>
              <a:rPr lang="en-GB" sz="1400" dirty="0"/>
              <a:t>(</a:t>
            </a:r>
          </a:p>
        </p:txBody>
      </p:sp>
    </p:spTree>
    <p:extLst>
      <p:ext uri="{BB962C8B-B14F-4D97-AF65-F5344CB8AC3E}">
        <p14:creationId xmlns:p14="http://schemas.microsoft.com/office/powerpoint/2010/main" val="2038393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395288" y="981075"/>
            <a:ext cx="8229600" cy="792163"/>
          </a:xfrm>
        </p:spPr>
        <p:txBody>
          <a:bodyPr/>
          <a:lstStyle/>
          <a:p>
            <a:r>
              <a:rPr lang="en-GB" sz="4000" b="1" dirty="0"/>
              <a:t>Biological Effects of Self Harm</a:t>
            </a:r>
          </a:p>
        </p:txBody>
      </p:sp>
      <p:sp>
        <p:nvSpPr>
          <p:cNvPr id="33794" name="Content Placeholder 2"/>
          <p:cNvSpPr>
            <a:spLocks noGrp="1"/>
          </p:cNvSpPr>
          <p:nvPr>
            <p:ph idx="1"/>
          </p:nvPr>
        </p:nvSpPr>
        <p:spPr>
          <a:xfrm>
            <a:off x="457200" y="1773238"/>
            <a:ext cx="8229600" cy="4352925"/>
          </a:xfrm>
        </p:spPr>
        <p:txBody>
          <a:bodyPr rtlCol="0">
            <a:normAutofit fontScale="92500" lnSpcReduction="10000"/>
          </a:bodyPr>
          <a:lstStyle/>
          <a:p>
            <a:pPr eaLnBrk="1" fontAlgn="auto" hangingPunct="1">
              <a:spcAft>
                <a:spcPts val="0"/>
              </a:spcAft>
              <a:buFont typeface="Arial" pitchFamily="34" charset="0"/>
              <a:buChar char="•"/>
              <a:defRPr/>
            </a:pPr>
            <a:r>
              <a:rPr lang="en-GB" sz="2800" dirty="0"/>
              <a:t>It bring its own physical release.</a:t>
            </a:r>
          </a:p>
          <a:p>
            <a:pPr eaLnBrk="1" fontAlgn="auto" hangingPunct="1">
              <a:spcAft>
                <a:spcPts val="0"/>
              </a:spcAft>
              <a:buFont typeface="Arial" pitchFamily="34" charset="0"/>
              <a:buChar char="•"/>
              <a:defRPr/>
            </a:pPr>
            <a:r>
              <a:rPr lang="en-GB" sz="2800" dirty="0"/>
              <a:t>Neurochemicals can play an important role in self-harm.</a:t>
            </a:r>
          </a:p>
          <a:p>
            <a:pPr eaLnBrk="1" fontAlgn="auto" hangingPunct="1">
              <a:spcAft>
                <a:spcPts val="0"/>
              </a:spcAft>
              <a:buFont typeface="Arial" pitchFamily="34" charset="0"/>
              <a:buChar char="•"/>
              <a:defRPr/>
            </a:pPr>
            <a:r>
              <a:rPr lang="en-GB" sz="2800" dirty="0"/>
              <a:t>Endogenous opioids and serotonin may bring about a very positive feeling of calm and well-being.</a:t>
            </a:r>
          </a:p>
          <a:p>
            <a:pPr eaLnBrk="1" fontAlgn="auto" hangingPunct="1">
              <a:spcAft>
                <a:spcPts val="0"/>
              </a:spcAft>
              <a:buFont typeface="Arial" pitchFamily="34" charset="0"/>
              <a:buChar char="•"/>
              <a:defRPr/>
            </a:pPr>
            <a:r>
              <a:rPr lang="en-GB" sz="2800" dirty="0"/>
              <a:t>These chemicals are released particularly when the body is injured in any way.</a:t>
            </a:r>
          </a:p>
          <a:p>
            <a:pPr eaLnBrk="1" fontAlgn="auto" hangingPunct="1">
              <a:spcAft>
                <a:spcPts val="0"/>
              </a:spcAft>
              <a:buFont typeface="Arial" pitchFamily="34" charset="0"/>
              <a:buChar char="•"/>
              <a:defRPr/>
            </a:pPr>
            <a:r>
              <a:rPr lang="en-GB" sz="2800" dirty="0"/>
              <a:t>They produce insensitivity to pain which help the individual survive when faced with danger.</a:t>
            </a:r>
          </a:p>
          <a:p>
            <a:pPr eaLnBrk="1" fontAlgn="auto" hangingPunct="1">
              <a:spcAft>
                <a:spcPts val="0"/>
              </a:spcAft>
              <a:buFont typeface="Arial" pitchFamily="34" charset="0"/>
              <a:buChar char="•"/>
              <a:defRPr/>
            </a:pPr>
            <a:r>
              <a:rPr lang="en-GB" sz="2800" dirty="0"/>
              <a:t>It is likely that the body grows to expect a higher level of these chemicals.</a:t>
            </a:r>
          </a:p>
          <a:p>
            <a:pPr eaLnBrk="1" fontAlgn="auto" hangingPunct="1">
              <a:spcAft>
                <a:spcPts val="0"/>
              </a:spcAft>
              <a:buFont typeface="Arial" pitchFamily="34" charset="0"/>
              <a:buChar char="•"/>
              <a:defRPr/>
            </a:pPr>
            <a:endParaRPr lang="en-GB" dirty="0"/>
          </a:p>
        </p:txBody>
      </p:sp>
    </p:spTree>
  </p:cSld>
  <p:clrMapOvr>
    <a:masterClrMapping/>
  </p:clrMapOvr>
  <p:transition spd="med">
    <p:fade thruBlk="1"/>
  </p:transition>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Slide (Text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icture Slide 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icture Slide 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E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TotalTime>
  <Words>2293</Words>
  <Application>Microsoft Office PowerPoint</Application>
  <PresentationFormat>On-screen Show (4:3)</PresentationFormat>
  <Paragraphs>292</Paragraphs>
  <Slides>24</Slides>
  <Notes>21</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24</vt:i4>
      </vt:variant>
    </vt:vector>
  </HeadingPairs>
  <TitlesOfParts>
    <vt:vector size="34" baseType="lpstr">
      <vt:lpstr>Arial</vt:lpstr>
      <vt:lpstr>Calibri</vt:lpstr>
      <vt:lpstr>Times</vt:lpstr>
      <vt:lpstr>Wingdings 2</vt:lpstr>
      <vt:lpstr>Title Slide</vt:lpstr>
      <vt:lpstr>Divider Slide (Text Only)</vt:lpstr>
      <vt:lpstr>Text Slide</vt:lpstr>
      <vt:lpstr>Picture Slide 01</vt:lpstr>
      <vt:lpstr>Picture Slide 02</vt:lpstr>
      <vt:lpstr>End Slide</vt:lpstr>
      <vt:lpstr>Self Harm Workshop  Facilitated by Northumbria PMHW Team Leads  (Angela Miller N.T &amp; Rhian Davies Northumberland)</vt:lpstr>
      <vt:lpstr>Aims for the workshop</vt:lpstr>
      <vt:lpstr>Ground rules for safe learning</vt:lpstr>
      <vt:lpstr> Being aware of feelings</vt:lpstr>
      <vt:lpstr> Myth or Fact</vt:lpstr>
      <vt:lpstr> Definitions of self harm </vt:lpstr>
      <vt:lpstr>Methods of self harm</vt:lpstr>
      <vt:lpstr>Defining Self-Harm</vt:lpstr>
      <vt:lpstr>Biological Effects of Self Harm</vt:lpstr>
      <vt:lpstr> Prevalence rates</vt:lpstr>
      <vt:lpstr>Warning Signs for schools</vt:lpstr>
      <vt:lpstr>Self-Harm and Suicide </vt:lpstr>
      <vt:lpstr>Self-Harm: Risk Factors </vt:lpstr>
      <vt:lpstr> Online Aspect of Self Harm</vt:lpstr>
      <vt:lpstr>Self-Harm: Prevention </vt:lpstr>
      <vt:lpstr>Resilience in the person</vt:lpstr>
      <vt:lpstr>Building Resilience</vt:lpstr>
      <vt:lpstr>Resilience in communities</vt:lpstr>
      <vt:lpstr>Prevention role in schools </vt:lpstr>
      <vt:lpstr>What can you do to help?</vt:lpstr>
      <vt:lpstr> Self Harm procedures &amp; pathways </vt:lpstr>
      <vt:lpstr> Self Harm procedures &amp; pathways </vt:lpstr>
      <vt:lpstr>Resources  </vt:lpstr>
      <vt:lpstr>Thank You</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elizabeth.hair</dc:creator>
  <cp:lastModifiedBy>Susie Taylor</cp:lastModifiedBy>
  <cp:revision>64</cp:revision>
  <cp:lastPrinted>2017-06-29T08:41:03Z</cp:lastPrinted>
  <dcterms:created xsi:type="dcterms:W3CDTF">2012-09-10T09:24:15Z</dcterms:created>
  <dcterms:modified xsi:type="dcterms:W3CDTF">2017-06-29T08:41:22Z</dcterms:modified>
</cp:coreProperties>
</file>