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notesMasterIdLst>
    <p:notesMasterId r:id="rId18"/>
  </p:notesMasterIdLst>
  <p:handoutMasterIdLst>
    <p:handoutMasterId r:id="rId19"/>
  </p:handoutMasterIdLst>
  <p:sldIdLst>
    <p:sldId id="256" r:id="rId2"/>
    <p:sldId id="263" r:id="rId3"/>
    <p:sldId id="269" r:id="rId4"/>
    <p:sldId id="258" r:id="rId5"/>
    <p:sldId id="273" r:id="rId6"/>
    <p:sldId id="271" r:id="rId7"/>
    <p:sldId id="264" r:id="rId8"/>
    <p:sldId id="275" r:id="rId9"/>
    <p:sldId id="259" r:id="rId10"/>
    <p:sldId id="260" r:id="rId11"/>
    <p:sldId id="261" r:id="rId12"/>
    <p:sldId id="274" r:id="rId13"/>
    <p:sldId id="265" r:id="rId14"/>
    <p:sldId id="272" r:id="rId15"/>
    <p:sldId id="266" r:id="rId16"/>
    <p:sldId id="276" r:id="rId17"/>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4" d="100"/>
          <a:sy n="84" d="100"/>
        </p:scale>
        <p:origin x="73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1275" y="0"/>
            <a:ext cx="2946400" cy="498475"/>
          </a:xfrm>
          <a:prstGeom prst="rect">
            <a:avLst/>
          </a:prstGeom>
        </p:spPr>
        <p:txBody>
          <a:bodyPr vert="horz" lIns="91440" tIns="45720" rIns="91440" bIns="45720" rtlCol="0"/>
          <a:lstStyle>
            <a:lvl1pPr algn="r">
              <a:defRPr sz="1200"/>
            </a:lvl1pPr>
          </a:lstStyle>
          <a:p>
            <a:fld id="{004DA806-57BD-4B3B-95E0-189B05919C1C}" type="datetimeFigureOut">
              <a:rPr lang="en-GB" smtClean="0"/>
              <a:t>04/07/2017</a:t>
            </a:fld>
            <a:endParaRPr lang="en-GB"/>
          </a:p>
        </p:txBody>
      </p:sp>
      <p:sp>
        <p:nvSpPr>
          <p:cNvPr id="4" name="Footer Placeholder 3"/>
          <p:cNvSpPr>
            <a:spLocks noGrp="1"/>
          </p:cNvSpPr>
          <p:nvPr>
            <p:ph type="ftr" sz="quarter" idx="2"/>
          </p:nvPr>
        </p:nvSpPr>
        <p:spPr>
          <a:xfrm>
            <a:off x="0" y="9431338"/>
            <a:ext cx="2946400"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1275" y="9431338"/>
            <a:ext cx="2946400" cy="498475"/>
          </a:xfrm>
          <a:prstGeom prst="rect">
            <a:avLst/>
          </a:prstGeom>
        </p:spPr>
        <p:txBody>
          <a:bodyPr vert="horz" lIns="91440" tIns="45720" rIns="91440" bIns="45720" rtlCol="0" anchor="b"/>
          <a:lstStyle>
            <a:lvl1pPr algn="r">
              <a:defRPr sz="1200"/>
            </a:lvl1pPr>
          </a:lstStyle>
          <a:p>
            <a:fld id="{735338EF-1A62-4751-9103-4C2AF9801B84}" type="slidenum">
              <a:rPr lang="en-GB" smtClean="0"/>
              <a:t>‹#›</a:t>
            </a:fld>
            <a:endParaRPr lang="en-GB"/>
          </a:p>
        </p:txBody>
      </p:sp>
    </p:spTree>
    <p:extLst>
      <p:ext uri="{BB962C8B-B14F-4D97-AF65-F5344CB8AC3E}">
        <p14:creationId xmlns:p14="http://schemas.microsoft.com/office/powerpoint/2010/main" val="39455157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B081372E-A523-46EB-9BAF-89819C8B2F3D}" type="datetimeFigureOut">
              <a:rPr lang="en-GB" smtClean="0"/>
              <a:t>04/07/2017</a:t>
            </a:fld>
            <a:endParaRPr lang="en-GB"/>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28D284E0-1953-4070-BCAD-4FC6140F0D23}" type="slidenum">
              <a:rPr lang="en-GB" smtClean="0"/>
              <a:t>‹#›</a:t>
            </a:fld>
            <a:endParaRPr lang="en-GB"/>
          </a:p>
        </p:txBody>
      </p:sp>
    </p:spTree>
    <p:extLst>
      <p:ext uri="{BB962C8B-B14F-4D97-AF65-F5344CB8AC3E}">
        <p14:creationId xmlns:p14="http://schemas.microsoft.com/office/powerpoint/2010/main" val="3274002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8D284E0-1953-4070-BCAD-4FC6140F0D23}" type="slidenum">
              <a:rPr lang="en-GB" smtClean="0"/>
              <a:t>4</a:t>
            </a:fld>
            <a:endParaRPr lang="en-GB"/>
          </a:p>
        </p:txBody>
      </p:sp>
    </p:spTree>
    <p:extLst>
      <p:ext uri="{BB962C8B-B14F-4D97-AF65-F5344CB8AC3E}">
        <p14:creationId xmlns:p14="http://schemas.microsoft.com/office/powerpoint/2010/main" val="1841668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8D284E0-1953-4070-BCAD-4FC6140F0D23}" type="slidenum">
              <a:rPr lang="en-GB" smtClean="0"/>
              <a:t>5</a:t>
            </a:fld>
            <a:endParaRPr lang="en-GB"/>
          </a:p>
        </p:txBody>
      </p:sp>
    </p:spTree>
    <p:extLst>
      <p:ext uri="{BB962C8B-B14F-4D97-AF65-F5344CB8AC3E}">
        <p14:creationId xmlns:p14="http://schemas.microsoft.com/office/powerpoint/2010/main" val="869993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8D284E0-1953-4070-BCAD-4FC6140F0D23}" type="slidenum">
              <a:rPr lang="en-GB" smtClean="0"/>
              <a:t>6</a:t>
            </a:fld>
            <a:endParaRPr lang="en-GB"/>
          </a:p>
        </p:txBody>
      </p:sp>
    </p:spTree>
    <p:extLst>
      <p:ext uri="{BB962C8B-B14F-4D97-AF65-F5344CB8AC3E}">
        <p14:creationId xmlns:p14="http://schemas.microsoft.com/office/powerpoint/2010/main" val="1338896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Activity:</a:t>
            </a:r>
            <a:endParaRPr lang="en-GB" dirty="0"/>
          </a:p>
        </p:txBody>
      </p:sp>
      <p:sp>
        <p:nvSpPr>
          <p:cNvPr id="4" name="Slide Number Placeholder 3"/>
          <p:cNvSpPr>
            <a:spLocks noGrp="1"/>
          </p:cNvSpPr>
          <p:nvPr>
            <p:ph type="sldNum" sz="quarter" idx="10"/>
          </p:nvPr>
        </p:nvSpPr>
        <p:spPr/>
        <p:txBody>
          <a:bodyPr/>
          <a:lstStyle/>
          <a:p>
            <a:fld id="{28D284E0-1953-4070-BCAD-4FC6140F0D23}" type="slidenum">
              <a:rPr lang="en-GB" smtClean="0"/>
              <a:t>7</a:t>
            </a:fld>
            <a:endParaRPr lang="en-GB"/>
          </a:p>
        </p:txBody>
      </p:sp>
    </p:spTree>
    <p:extLst>
      <p:ext uri="{BB962C8B-B14F-4D97-AF65-F5344CB8AC3E}">
        <p14:creationId xmlns:p14="http://schemas.microsoft.com/office/powerpoint/2010/main" val="2348374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8D284E0-1953-4070-BCAD-4FC6140F0D23}" type="slidenum">
              <a:rPr lang="en-GB" smtClean="0"/>
              <a:t>8</a:t>
            </a:fld>
            <a:endParaRPr lang="en-GB"/>
          </a:p>
        </p:txBody>
      </p:sp>
    </p:spTree>
    <p:extLst>
      <p:ext uri="{BB962C8B-B14F-4D97-AF65-F5344CB8AC3E}">
        <p14:creationId xmlns:p14="http://schemas.microsoft.com/office/powerpoint/2010/main" val="1707179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8D284E0-1953-4070-BCAD-4FC6140F0D23}" type="slidenum">
              <a:rPr lang="en-GB" smtClean="0"/>
              <a:t>9</a:t>
            </a:fld>
            <a:endParaRPr lang="en-GB"/>
          </a:p>
        </p:txBody>
      </p:sp>
    </p:spTree>
    <p:extLst>
      <p:ext uri="{BB962C8B-B14F-4D97-AF65-F5344CB8AC3E}">
        <p14:creationId xmlns:p14="http://schemas.microsoft.com/office/powerpoint/2010/main" val="1132292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8D284E0-1953-4070-BCAD-4FC6140F0D23}" type="slidenum">
              <a:rPr lang="en-GB" smtClean="0"/>
              <a:t>10</a:t>
            </a:fld>
            <a:endParaRPr lang="en-GB"/>
          </a:p>
        </p:txBody>
      </p:sp>
    </p:spTree>
    <p:extLst>
      <p:ext uri="{BB962C8B-B14F-4D97-AF65-F5344CB8AC3E}">
        <p14:creationId xmlns:p14="http://schemas.microsoft.com/office/powerpoint/2010/main" val="9461956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8D284E0-1953-4070-BCAD-4FC6140F0D23}" type="slidenum">
              <a:rPr lang="en-GB" smtClean="0"/>
              <a:t>14</a:t>
            </a:fld>
            <a:endParaRPr lang="en-GB"/>
          </a:p>
        </p:txBody>
      </p:sp>
    </p:spTree>
    <p:extLst>
      <p:ext uri="{BB962C8B-B14F-4D97-AF65-F5344CB8AC3E}">
        <p14:creationId xmlns:p14="http://schemas.microsoft.com/office/powerpoint/2010/main" val="2960303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8A87A34-81AB-432B-8DAE-1953F412C126}" type="datetimeFigureOut">
              <a:rPr lang="en-US" smtClean="0"/>
              <a:t>7/4/2017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93951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A87A34-81AB-432B-8DAE-1953F412C126}" type="datetimeFigureOut">
              <a:rPr lang="en-US" smtClean="0"/>
              <a:t>7/4/2017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78550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A87A34-81AB-432B-8DAE-1953F412C126}" type="datetimeFigureOut">
              <a:rPr lang="en-US" smtClean="0"/>
              <a:t>7/4/2017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8829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A87A34-81AB-432B-8DAE-1953F412C126}" type="datetimeFigureOut">
              <a:rPr lang="en-US" smtClean="0"/>
              <a:t>7/4/2017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08971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7/4/2017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69349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8A87A34-81AB-432B-8DAE-1953F412C126}" type="datetimeFigureOut">
              <a:rPr lang="en-US" smtClean="0"/>
              <a:t>7/4/2017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9645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8A87A34-81AB-432B-8DAE-1953F412C126}" type="datetimeFigureOut">
              <a:rPr lang="en-US" smtClean="0"/>
              <a:t>7/4/2017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21775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8A87A34-81AB-432B-8DAE-1953F412C126}" type="datetimeFigureOut">
              <a:rPr lang="en-US" smtClean="0"/>
              <a:t>7/4/2017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1302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7/4/2017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44002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7/4/2017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38624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7/4/2017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21921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7/4/2017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64481392"/>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goodreads.com/author/show/212291.Haim_G_Ginot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rcpsych.ac.uk/healthadvice/parentsandyouthinfo/youngpeople/worriesandanxieties.aspx"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nhs.uk/conditions/anxiety-children/Pages/Introduction.aspx"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011" y="1480185"/>
            <a:ext cx="8689976" cy="1588282"/>
          </a:xfrm>
        </p:spPr>
        <p:txBody>
          <a:bodyPr>
            <a:normAutofit fontScale="90000"/>
          </a:bodyPr>
          <a:lstStyle/>
          <a:p>
            <a:r>
              <a:rPr lang="en-GB" dirty="0" smtClean="0"/>
              <a:t>Anxiety in Children and Young People…</a:t>
            </a:r>
            <a:endParaRPr lang="en-GB" dirty="0"/>
          </a:p>
        </p:txBody>
      </p:sp>
      <p:sp>
        <p:nvSpPr>
          <p:cNvPr id="3" name="Subtitle 2"/>
          <p:cNvSpPr>
            <a:spLocks noGrp="1"/>
          </p:cNvSpPr>
          <p:nvPr>
            <p:ph type="subTitle" idx="1"/>
          </p:nvPr>
        </p:nvSpPr>
        <p:spPr>
          <a:xfrm>
            <a:off x="1751011" y="912553"/>
            <a:ext cx="8689976" cy="711926"/>
          </a:xfrm>
        </p:spPr>
        <p:txBody>
          <a:bodyPr/>
          <a:lstStyle/>
          <a:p>
            <a:r>
              <a:rPr lang="en-GB" dirty="0" smtClean="0"/>
              <a:t>A brief introduction to:</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19269" y="3306822"/>
            <a:ext cx="3857897" cy="2893423"/>
          </a:xfrm>
          <a:prstGeom prst="rect">
            <a:avLst/>
          </a:prstGeom>
          <a:ln>
            <a:noFill/>
          </a:ln>
          <a:effectLst>
            <a:glow rad="127000">
              <a:schemeClr val="bg1">
                <a:lumMod val="75000"/>
              </a:schemeClr>
            </a:glow>
            <a:softEdge rad="112500"/>
          </a:effectLst>
        </p:spPr>
      </p:pic>
      <p:pic>
        <p:nvPicPr>
          <p:cNvPr id="6" name="Picture 5"/>
          <p:cNvPicPr>
            <a:picLocks noChangeAspect="1"/>
          </p:cNvPicPr>
          <p:nvPr/>
        </p:nvPicPr>
        <p:blipFill rotWithShape="1">
          <a:blip r:embed="rId3"/>
          <a:srcRect t="12494" b="23989"/>
          <a:stretch/>
        </p:blipFill>
        <p:spPr>
          <a:xfrm>
            <a:off x="9551771" y="5600700"/>
            <a:ext cx="2640229" cy="1257300"/>
          </a:xfrm>
          <a:prstGeom prst="rect">
            <a:avLst/>
          </a:prstGeom>
        </p:spPr>
      </p:pic>
    </p:spTree>
    <p:extLst>
      <p:ext uri="{BB962C8B-B14F-4D97-AF65-F5344CB8AC3E}">
        <p14:creationId xmlns:p14="http://schemas.microsoft.com/office/powerpoint/2010/main" val="42507489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Whole school Approaches</a:t>
            </a:r>
            <a:endParaRPr lang="en-GB" b="1" u="sng" dirty="0"/>
          </a:p>
        </p:txBody>
      </p:sp>
      <p:sp>
        <p:nvSpPr>
          <p:cNvPr id="3" name="Content Placeholder 2"/>
          <p:cNvSpPr>
            <a:spLocks noGrp="1"/>
          </p:cNvSpPr>
          <p:nvPr>
            <p:ph idx="1"/>
          </p:nvPr>
        </p:nvSpPr>
        <p:spPr/>
        <p:txBody>
          <a:bodyPr>
            <a:normAutofit/>
          </a:bodyPr>
          <a:lstStyle/>
          <a:p>
            <a:r>
              <a:rPr lang="en-GB" dirty="0" smtClean="0"/>
              <a:t>PSHE programmes i.e. SEAL</a:t>
            </a:r>
          </a:p>
          <a:p>
            <a:r>
              <a:rPr lang="en-GB" dirty="0" smtClean="0"/>
              <a:t>CIRCLE TIME</a:t>
            </a:r>
          </a:p>
          <a:p>
            <a:r>
              <a:rPr lang="en-GB" dirty="0" smtClean="0"/>
              <a:t>Classroom management/ Environment</a:t>
            </a:r>
          </a:p>
          <a:p>
            <a:r>
              <a:rPr lang="en-GB" dirty="0" smtClean="0"/>
              <a:t>SPECIAL PROJECTS/ Events</a:t>
            </a:r>
          </a:p>
          <a:p>
            <a:r>
              <a:rPr lang="en-GB" dirty="0" smtClean="0"/>
              <a:t>Peer Massage</a:t>
            </a:r>
          </a:p>
          <a:p>
            <a:r>
              <a:rPr lang="en-GB" dirty="0" smtClean="0"/>
              <a:t>Mindfulness</a:t>
            </a:r>
          </a:p>
          <a:p>
            <a:r>
              <a:rPr lang="en-GB" dirty="0" smtClean="0"/>
              <a:t>Working with parents/ carers</a:t>
            </a:r>
          </a:p>
          <a:p>
            <a:r>
              <a:rPr lang="en-GB" dirty="0" smtClean="0"/>
              <a:t>Working with partner agencies</a:t>
            </a:r>
          </a:p>
          <a:p>
            <a:endParaRPr lang="en-GB" dirty="0"/>
          </a:p>
        </p:txBody>
      </p:sp>
      <p:pic>
        <p:nvPicPr>
          <p:cNvPr id="5" name="Picture 4"/>
          <p:cNvPicPr>
            <a:picLocks noChangeAspect="1"/>
          </p:cNvPicPr>
          <p:nvPr/>
        </p:nvPicPr>
        <p:blipFill rotWithShape="1">
          <a:blip r:embed="rId3"/>
          <a:srcRect t="12494" b="23989"/>
          <a:stretch/>
        </p:blipFill>
        <p:spPr>
          <a:xfrm>
            <a:off x="9551771" y="5600700"/>
            <a:ext cx="2640229" cy="1257300"/>
          </a:xfrm>
          <a:prstGeom prst="rect">
            <a:avLst/>
          </a:prstGeom>
        </p:spPr>
      </p:pic>
    </p:spTree>
    <p:extLst>
      <p:ext uri="{BB962C8B-B14F-4D97-AF65-F5344CB8AC3E}">
        <p14:creationId xmlns:p14="http://schemas.microsoft.com/office/powerpoint/2010/main" val="3832078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Targeted Programmes</a:t>
            </a:r>
            <a:endParaRPr lang="en-GB" b="1" u="sng" dirty="0"/>
          </a:p>
        </p:txBody>
      </p:sp>
      <p:sp>
        <p:nvSpPr>
          <p:cNvPr id="3" name="Content Placeholder 2"/>
          <p:cNvSpPr>
            <a:spLocks noGrp="1"/>
          </p:cNvSpPr>
          <p:nvPr>
            <p:ph idx="1"/>
          </p:nvPr>
        </p:nvSpPr>
        <p:spPr/>
        <p:txBody>
          <a:bodyPr/>
          <a:lstStyle/>
          <a:p>
            <a:r>
              <a:rPr lang="en-GB" dirty="0" smtClean="0"/>
              <a:t>One to one group work (CAS)</a:t>
            </a:r>
          </a:p>
          <a:p>
            <a:r>
              <a:rPr lang="en-GB" dirty="0" smtClean="0"/>
              <a:t>Relaxation/ visualisations/ mindfulness</a:t>
            </a:r>
          </a:p>
          <a:p>
            <a:r>
              <a:rPr lang="en-GB" dirty="0" smtClean="0"/>
              <a:t>Creative Therapeutic approaches </a:t>
            </a:r>
          </a:p>
          <a:p>
            <a:r>
              <a:rPr lang="en-GB" dirty="0" smtClean="0"/>
              <a:t>CBT</a:t>
            </a:r>
          </a:p>
          <a:p>
            <a:r>
              <a:rPr lang="en-GB" dirty="0" smtClean="0"/>
              <a:t>Emotional Literacy/ Resilience programmes</a:t>
            </a:r>
          </a:p>
          <a:p>
            <a:r>
              <a:rPr lang="en-GB" dirty="0" smtClean="0"/>
              <a:t>Restorative programmes</a:t>
            </a:r>
          </a:p>
          <a:p>
            <a:pPr marL="0" indent="0">
              <a:buNone/>
            </a:pPr>
            <a:endParaRPr lang="en-GB" dirty="0" smtClean="0"/>
          </a:p>
          <a:p>
            <a:endParaRPr lang="en-GB" dirty="0"/>
          </a:p>
        </p:txBody>
      </p:sp>
      <p:pic>
        <p:nvPicPr>
          <p:cNvPr id="7" name="Picture 6"/>
          <p:cNvPicPr>
            <a:picLocks noChangeAspect="1"/>
          </p:cNvPicPr>
          <p:nvPr/>
        </p:nvPicPr>
        <p:blipFill rotWithShape="1">
          <a:blip r:embed="rId2"/>
          <a:srcRect t="12494" b="23989"/>
          <a:stretch/>
        </p:blipFill>
        <p:spPr>
          <a:xfrm>
            <a:off x="9551771" y="5600700"/>
            <a:ext cx="2640229" cy="1257300"/>
          </a:xfrm>
          <a:prstGeom prst="rect">
            <a:avLst/>
          </a:prstGeom>
        </p:spPr>
      </p:pic>
    </p:spTree>
    <p:extLst>
      <p:ext uri="{BB962C8B-B14F-4D97-AF65-F5344CB8AC3E}">
        <p14:creationId xmlns:p14="http://schemas.microsoft.com/office/powerpoint/2010/main" val="20452458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0397"/>
            <a:ext cx="10515600" cy="1325563"/>
          </a:xfrm>
        </p:spPr>
        <p:txBody>
          <a:bodyPr/>
          <a:lstStyle/>
          <a:p>
            <a:r>
              <a:rPr lang="en-GB" b="1" u="sng" dirty="0" smtClean="0"/>
              <a:t>Case Study: Mollie Year 6</a:t>
            </a:r>
            <a:endParaRPr lang="en-GB" b="1" u="sng" dirty="0"/>
          </a:p>
        </p:txBody>
      </p:sp>
      <p:sp>
        <p:nvSpPr>
          <p:cNvPr id="3" name="Content Placeholder 2"/>
          <p:cNvSpPr>
            <a:spLocks noGrp="1"/>
          </p:cNvSpPr>
          <p:nvPr>
            <p:ph idx="1"/>
          </p:nvPr>
        </p:nvSpPr>
        <p:spPr>
          <a:xfrm>
            <a:off x="838200" y="1305355"/>
            <a:ext cx="10515600" cy="4680672"/>
          </a:xfrm>
        </p:spPr>
        <p:txBody>
          <a:bodyPr>
            <a:normAutofit fontScale="25000" lnSpcReduction="20000"/>
          </a:bodyPr>
          <a:lstStyle/>
          <a:p>
            <a:pPr marL="0" indent="0" algn="just">
              <a:buNone/>
            </a:pPr>
            <a:r>
              <a:rPr lang="en-GB" sz="5600" b="1" dirty="0"/>
              <a:t>Mollie presents in school, as an extremely quiet, anxious little </a:t>
            </a:r>
            <a:r>
              <a:rPr lang="en-GB" sz="5600" b="1" dirty="0" smtClean="0"/>
              <a:t>girl, always responding appropriately to adult requests but very rarely if ever actively involved in class. At </a:t>
            </a:r>
            <a:r>
              <a:rPr lang="en-GB" sz="5600" b="1" dirty="0"/>
              <a:t>times </a:t>
            </a:r>
            <a:r>
              <a:rPr lang="en-GB" sz="5600" b="1" dirty="0" smtClean="0"/>
              <a:t>Mollie </a:t>
            </a:r>
            <a:r>
              <a:rPr lang="en-GB" sz="5600" b="1" dirty="0"/>
              <a:t>can appear over </a:t>
            </a:r>
            <a:r>
              <a:rPr lang="en-GB" sz="5600" b="1" dirty="0" smtClean="0"/>
              <a:t>concerned </a:t>
            </a:r>
            <a:r>
              <a:rPr lang="en-GB" sz="5600" b="1" dirty="0"/>
              <a:t>about pleasing others </a:t>
            </a:r>
            <a:r>
              <a:rPr lang="en-GB" sz="5600" b="1" dirty="0" smtClean="0"/>
              <a:t>(to the detriment of herself) and </a:t>
            </a:r>
            <a:r>
              <a:rPr lang="en-GB" sz="5600" b="1" dirty="0"/>
              <a:t>very defeatist in her attitude. Mollie can appear anxious </a:t>
            </a:r>
            <a:r>
              <a:rPr lang="en-GB" sz="5600" b="1" dirty="0" smtClean="0"/>
              <a:t>and is regularly known </a:t>
            </a:r>
            <a:r>
              <a:rPr lang="en-GB" sz="5600" b="1" dirty="0"/>
              <a:t>to be unable to assert herself at times when this has been essential. For example, recently she was invited to Art club. This was something she did want to attend, however upon arrival at the classroom it appeared she went into freeze mode, hovering at the </a:t>
            </a:r>
            <a:r>
              <a:rPr lang="en-GB" sz="5600" b="1" dirty="0" smtClean="0"/>
              <a:t>door, </a:t>
            </a:r>
            <a:r>
              <a:rPr lang="en-GB" sz="5600" b="1" dirty="0"/>
              <a:t>refusing to come in, unable to say why, resulting in a tearful breakdown. On this occasion she went home and mum reported how she dwelled on this for a </a:t>
            </a:r>
            <a:r>
              <a:rPr lang="en-GB" sz="5600" b="1" dirty="0" smtClean="0"/>
              <a:t>prolonged </a:t>
            </a:r>
            <a:r>
              <a:rPr lang="en-GB" sz="5600" b="1" dirty="0"/>
              <a:t>period, suggesting she should come back to school. The next day Mollie presented to me first thing to apologise for her behaviour. This was </a:t>
            </a:r>
            <a:r>
              <a:rPr lang="en-GB" sz="5600" b="1" dirty="0" smtClean="0"/>
              <a:t>completely </a:t>
            </a:r>
            <a:r>
              <a:rPr lang="en-GB" sz="5600" b="1" dirty="0"/>
              <a:t>unnecessary </a:t>
            </a:r>
            <a:r>
              <a:rPr lang="en-GB" sz="5600" b="1" dirty="0" smtClean="0"/>
              <a:t>and </a:t>
            </a:r>
            <a:r>
              <a:rPr lang="en-GB" sz="5600" b="1" dirty="0"/>
              <a:t>was </a:t>
            </a:r>
            <a:r>
              <a:rPr lang="en-GB" sz="5600" b="1" dirty="0" smtClean="0"/>
              <a:t>relayed back </a:t>
            </a:r>
            <a:r>
              <a:rPr lang="en-GB" sz="5600" b="1" dirty="0"/>
              <a:t>how staff were worried for how </a:t>
            </a:r>
            <a:r>
              <a:rPr lang="en-GB" sz="5600" b="1" dirty="0" smtClean="0"/>
              <a:t>distressed </a:t>
            </a:r>
            <a:r>
              <a:rPr lang="en-GB" sz="5600" b="1" dirty="0"/>
              <a:t>she had become. When situations have occurred in the day, which for the over whelming </a:t>
            </a:r>
            <a:r>
              <a:rPr lang="en-GB" sz="5600" b="1" dirty="0" smtClean="0"/>
              <a:t>majority </a:t>
            </a:r>
            <a:r>
              <a:rPr lang="en-GB" sz="5600" b="1" dirty="0"/>
              <a:t>of children would be forgotten as </a:t>
            </a:r>
            <a:r>
              <a:rPr lang="en-GB" sz="5600" b="1" dirty="0" smtClean="0"/>
              <a:t>soon </a:t>
            </a:r>
            <a:r>
              <a:rPr lang="en-GB" sz="5600" b="1" dirty="0"/>
              <a:t>as they leave the school gates, </a:t>
            </a:r>
            <a:r>
              <a:rPr lang="en-GB" sz="5600" b="1" dirty="0" smtClean="0"/>
              <a:t>Mollie continues to worry </a:t>
            </a:r>
            <a:r>
              <a:rPr lang="en-GB" sz="5600" b="1" dirty="0"/>
              <a:t>about </a:t>
            </a:r>
            <a:r>
              <a:rPr lang="en-GB" sz="5600" b="1" dirty="0" smtClean="0"/>
              <a:t>this. Educationally Mollie has made progress this year however had a ‘melt down’ in the tests before Christmas, resulting in her becoming tearful and physically sick. </a:t>
            </a:r>
          </a:p>
          <a:p>
            <a:pPr marL="0" indent="0" algn="just">
              <a:buNone/>
            </a:pPr>
            <a:r>
              <a:rPr lang="en-GB" sz="5600" b="1" dirty="0" smtClean="0"/>
              <a:t>Mollie </a:t>
            </a:r>
            <a:r>
              <a:rPr lang="en-GB" sz="5600" b="1" dirty="0"/>
              <a:t>has been exposed to emotional harm, via comments made by her Dad with reference to the separation of her parents. Mollie has been called hurtful names </a:t>
            </a:r>
            <a:r>
              <a:rPr lang="en-GB" sz="5600" b="1" dirty="0" smtClean="0"/>
              <a:t>(“</a:t>
            </a:r>
            <a:r>
              <a:rPr lang="en-GB" sz="5600" b="1" dirty="0" err="1" smtClean="0"/>
              <a:t>xxxx</a:t>
            </a:r>
            <a:r>
              <a:rPr lang="en-GB" sz="5600" b="1" dirty="0" smtClean="0"/>
              <a:t> </a:t>
            </a:r>
            <a:r>
              <a:rPr lang="en-GB" sz="5600" b="1" dirty="0"/>
              <a:t>snake”) and despite mums protests and encouragement to ignore this (and has recently stopped contact), appears to have possibly internalised this, writing letters (which have been found) which suggest she blames herself for this adults behaviour. It would appear she wants to please others to the detriment of helping herself. She has also been exposed to comments such as “well it was your brother I wanted” and </a:t>
            </a:r>
            <a:r>
              <a:rPr lang="en-GB" sz="5600" b="1" dirty="0" smtClean="0"/>
              <a:t>appears (without surprise) </a:t>
            </a:r>
            <a:r>
              <a:rPr lang="en-GB" sz="5600" b="1" dirty="0"/>
              <a:t>to have had a real impact on her self esteem/ self worth. It would appear from comments Mollie has made to mum that she feels a sense of rejection from her Dad and has attempted to express this through the creation of ‘lists’ incorporating ‘good’ and ‘bad’ aspects of her relationships with others. </a:t>
            </a:r>
            <a:endParaRPr lang="en-GB" sz="5600" dirty="0"/>
          </a:p>
          <a:p>
            <a:pPr marL="0" indent="0" algn="just">
              <a:buNone/>
            </a:pPr>
            <a:r>
              <a:rPr lang="en-GB" sz="5600" b="1" dirty="0"/>
              <a:t>Mollie is a gentle little girl, sensitive to others, specifically her mum. More recently it would appear she is becoming more sensitive resulting in emotional distress. She is unable at this time to explain what has happened and would appear to </a:t>
            </a:r>
            <a:r>
              <a:rPr lang="en-GB" sz="5600" b="1" dirty="0" smtClean="0"/>
              <a:t>catastrophize </a:t>
            </a:r>
            <a:r>
              <a:rPr lang="en-GB" sz="5600" b="1" dirty="0"/>
              <a:t>the situation. She has made reference to not wanting to cry in front of her mum (other adults), but yet being there for her mum at times when she has been upset. </a:t>
            </a:r>
            <a:endParaRPr lang="en-GB" sz="5600" dirty="0"/>
          </a:p>
          <a:p>
            <a:pPr marL="0" indent="0" algn="just">
              <a:buNone/>
            </a:pPr>
            <a:r>
              <a:rPr lang="en-GB" sz="5600" b="1" dirty="0"/>
              <a:t>Mollies mum in the past has approached school with concerns related to Mollies behaviours to which she labelled OCD. When this was explored further it would appear Mollie is a very tidy little girl, who does like order, however does not get distressed if things are not in place. Mollies mum was also able to reflect on her own ‘tidy’, ‘ordered’ behaviours and how at times cleaning </a:t>
            </a:r>
            <a:r>
              <a:rPr lang="en-GB" sz="5600" b="1" dirty="0" smtClean="0"/>
              <a:t>etc. </a:t>
            </a:r>
            <a:r>
              <a:rPr lang="en-GB" sz="5600" b="1" dirty="0"/>
              <a:t>has been used as a coping strategy. It was discussed that Mollie could be </a:t>
            </a:r>
            <a:r>
              <a:rPr lang="en-GB" sz="5600" b="1" dirty="0" smtClean="0"/>
              <a:t>emulating </a:t>
            </a:r>
            <a:r>
              <a:rPr lang="en-GB" sz="5600" b="1" dirty="0"/>
              <a:t>these behaviours. </a:t>
            </a:r>
            <a:r>
              <a:rPr lang="en-GB" sz="5600" b="1" dirty="0" smtClean="0"/>
              <a:t>Mum has recently reported being diagnosed as having PTSD. </a:t>
            </a:r>
            <a:endParaRPr lang="en-GB" sz="5600" dirty="0"/>
          </a:p>
          <a:p>
            <a:pPr marL="0" indent="0" algn="just">
              <a:buNone/>
            </a:pPr>
            <a:r>
              <a:rPr lang="en-GB" sz="5600" b="1" dirty="0"/>
              <a:t>Mum has reported physical aggression in the past between both herself and Mollies Dad, however it </a:t>
            </a:r>
            <a:r>
              <a:rPr lang="en-GB" sz="5600" b="1" dirty="0" smtClean="0"/>
              <a:t>would </a:t>
            </a:r>
            <a:r>
              <a:rPr lang="en-GB" sz="5600" b="1" dirty="0"/>
              <a:t>appear from comments made, Dad may have also been emotionally abusive to Mum which is likely to have been observed by Mollie. </a:t>
            </a:r>
            <a:endParaRPr lang="en-GB" sz="5600" b="1" dirty="0" smtClean="0"/>
          </a:p>
          <a:p>
            <a:pPr marL="0" indent="0" algn="just">
              <a:buNone/>
            </a:pPr>
            <a:r>
              <a:rPr lang="en-GB" sz="5600" b="1" dirty="0" smtClean="0"/>
              <a:t>Mollie has an older sister (15) and a younger brother (5). Mollies sister has been excluded from school. </a:t>
            </a:r>
            <a:endParaRPr lang="en-GB" sz="5600" dirty="0"/>
          </a:p>
          <a:p>
            <a:endParaRPr lang="en-GB" dirty="0"/>
          </a:p>
        </p:txBody>
      </p:sp>
      <p:pic>
        <p:nvPicPr>
          <p:cNvPr id="4" name="Picture 3"/>
          <p:cNvPicPr>
            <a:picLocks noChangeAspect="1"/>
          </p:cNvPicPr>
          <p:nvPr/>
        </p:nvPicPr>
        <p:blipFill rotWithShape="1">
          <a:blip r:embed="rId2"/>
          <a:srcRect t="12494" b="23989"/>
          <a:stretch/>
        </p:blipFill>
        <p:spPr>
          <a:xfrm>
            <a:off x="9551771" y="5600700"/>
            <a:ext cx="2640229" cy="1257300"/>
          </a:xfrm>
          <a:prstGeom prst="rect">
            <a:avLst/>
          </a:prstGeom>
        </p:spPr>
      </p:pic>
    </p:spTree>
    <p:extLst>
      <p:ext uri="{BB962C8B-B14F-4D97-AF65-F5344CB8AC3E}">
        <p14:creationId xmlns:p14="http://schemas.microsoft.com/office/powerpoint/2010/main" val="4266516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86609"/>
            <a:ext cx="10515600" cy="1325563"/>
          </a:xfrm>
        </p:spPr>
        <p:txBody>
          <a:bodyPr/>
          <a:lstStyle/>
          <a:p>
            <a:r>
              <a:rPr lang="en-GB" b="1" u="sng" dirty="0" smtClean="0"/>
              <a:t>Case Study: Mollie Year 6</a:t>
            </a:r>
            <a:endParaRPr lang="en-GB" b="1" u="sng" dirty="0"/>
          </a:p>
        </p:txBody>
      </p:sp>
      <p:sp>
        <p:nvSpPr>
          <p:cNvPr id="3" name="Content Placeholder 2"/>
          <p:cNvSpPr>
            <a:spLocks noGrp="1"/>
          </p:cNvSpPr>
          <p:nvPr>
            <p:ph idx="1"/>
          </p:nvPr>
        </p:nvSpPr>
        <p:spPr>
          <a:xfrm>
            <a:off x="838200" y="1382753"/>
            <a:ext cx="10363826" cy="3751222"/>
          </a:xfrm>
        </p:spPr>
        <p:txBody>
          <a:bodyPr>
            <a:normAutofit/>
          </a:bodyPr>
          <a:lstStyle/>
          <a:p>
            <a:pPr marL="0" indent="0" algn="ctr">
              <a:buNone/>
            </a:pPr>
            <a:endParaRPr lang="en-GB" dirty="0" smtClean="0"/>
          </a:p>
          <a:p>
            <a:pPr marL="0" indent="0" algn="ctr">
              <a:buNone/>
            </a:pPr>
            <a:r>
              <a:rPr lang="en-GB" dirty="0" smtClean="0"/>
              <a:t>What are the worries?</a:t>
            </a:r>
          </a:p>
          <a:p>
            <a:pPr marL="0" indent="0" algn="ctr">
              <a:buNone/>
            </a:pPr>
            <a:r>
              <a:rPr lang="en-GB" dirty="0" smtClean="0"/>
              <a:t>What are the strengths?</a:t>
            </a:r>
          </a:p>
          <a:p>
            <a:pPr marL="0" indent="0" algn="ctr">
              <a:buNone/>
            </a:pPr>
            <a:r>
              <a:rPr lang="en-GB" dirty="0" smtClean="0"/>
              <a:t>What needs to happen/ who needs to be involved?</a:t>
            </a:r>
            <a:endParaRPr lang="en-GB" dirty="0"/>
          </a:p>
          <a:p>
            <a:pPr marL="0" indent="0" algn="ctr">
              <a:buNone/>
            </a:pPr>
            <a:endParaRPr lang="en-GB" dirty="0" smtClean="0"/>
          </a:p>
          <a:p>
            <a:pPr marL="0" indent="0" algn="ctr">
              <a:buNone/>
            </a:pPr>
            <a:r>
              <a:rPr lang="en-GB" u="sng" dirty="0" smtClean="0"/>
              <a:t>Consider both whole school approaches and bespoke programmes</a:t>
            </a:r>
          </a:p>
          <a:p>
            <a:pPr algn="ctr"/>
            <a:endParaRPr lang="en-GB" dirty="0"/>
          </a:p>
        </p:txBody>
      </p:sp>
      <p:pic>
        <p:nvPicPr>
          <p:cNvPr id="5" name="Picture 4"/>
          <p:cNvPicPr>
            <a:picLocks noChangeAspect="1"/>
          </p:cNvPicPr>
          <p:nvPr/>
        </p:nvPicPr>
        <p:blipFill rotWithShape="1">
          <a:blip r:embed="rId2"/>
          <a:srcRect t="12494" b="23989"/>
          <a:stretch/>
        </p:blipFill>
        <p:spPr>
          <a:xfrm>
            <a:off x="9551771" y="5600700"/>
            <a:ext cx="2640229" cy="1257300"/>
          </a:xfrm>
          <a:prstGeom prst="rect">
            <a:avLst/>
          </a:prstGeom>
        </p:spPr>
      </p:pic>
    </p:spTree>
    <p:extLst>
      <p:ext uri="{BB962C8B-B14F-4D97-AF65-F5344CB8AC3E}">
        <p14:creationId xmlns:p14="http://schemas.microsoft.com/office/powerpoint/2010/main" val="37625789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6543675" cy="724340"/>
          </a:xfrm>
        </p:spPr>
        <p:txBody>
          <a:bodyPr/>
          <a:lstStyle/>
          <a:p>
            <a:r>
              <a:rPr lang="en-GB" b="1" u="sng" dirty="0" smtClean="0"/>
              <a:t>Activity: Facing your Fears</a:t>
            </a:r>
            <a:endParaRPr lang="en-GB" b="1" u="sng" dirty="0"/>
          </a:p>
        </p:txBody>
      </p:sp>
      <p:pic>
        <p:nvPicPr>
          <p:cNvPr id="4" name="Picture 3"/>
          <p:cNvPicPr>
            <a:picLocks noChangeAspect="1"/>
          </p:cNvPicPr>
          <p:nvPr/>
        </p:nvPicPr>
        <p:blipFill rotWithShape="1">
          <a:blip r:embed="rId3"/>
          <a:srcRect t="12494" b="23989"/>
          <a:stretch/>
        </p:blipFill>
        <p:spPr>
          <a:xfrm>
            <a:off x="9551771" y="5600700"/>
            <a:ext cx="2640229" cy="1257300"/>
          </a:xfrm>
          <a:prstGeom prst="rect">
            <a:avLst/>
          </a:prstGeom>
        </p:spPr>
      </p:pic>
      <p:pic>
        <p:nvPicPr>
          <p:cNvPr id="17" name="Picture 16" descr="... Stock Photo | Illustration of a dancing &lt;strong&gt;cartoon&lt;/strong&gt; blue man | # 15603"/>
          <p:cNvPicPr>
            <a:picLocks noChangeAspect="1"/>
          </p:cNvPicPr>
          <p:nvPr/>
        </p:nvPicPr>
        <p:blipFill>
          <a:blip r:embed="rId4">
            <a:biLevel thresh="75000"/>
            <a:extLst>
              <a:ext uri="{28A0092B-C50C-407E-A947-70E740481C1C}">
                <a14:useLocalDpi xmlns:a14="http://schemas.microsoft.com/office/drawing/2010/main" val="0"/>
              </a:ext>
            </a:extLst>
          </a:blip>
          <a:stretch>
            <a:fillRect/>
          </a:stretch>
        </p:blipFill>
        <p:spPr>
          <a:xfrm>
            <a:off x="482654" y="2509209"/>
            <a:ext cx="2993971" cy="2993971"/>
          </a:xfrm>
          <a:prstGeom prst="rect">
            <a:avLst/>
          </a:prstGeom>
        </p:spPr>
      </p:pic>
      <p:grpSp>
        <p:nvGrpSpPr>
          <p:cNvPr id="25" name="Group 24"/>
          <p:cNvGrpSpPr/>
          <p:nvPr/>
        </p:nvGrpSpPr>
        <p:grpSpPr>
          <a:xfrm>
            <a:off x="1731168" y="1690688"/>
            <a:ext cx="8701087" cy="4248150"/>
            <a:chOff x="1371600" y="1962150"/>
            <a:chExt cx="8701087" cy="4248150"/>
          </a:xfrm>
        </p:grpSpPr>
        <p:grpSp>
          <p:nvGrpSpPr>
            <p:cNvPr id="16" name="Group 15"/>
            <p:cNvGrpSpPr/>
            <p:nvPr/>
          </p:nvGrpSpPr>
          <p:grpSpPr>
            <a:xfrm>
              <a:off x="1371600" y="3390900"/>
              <a:ext cx="5800725" cy="2819400"/>
              <a:chOff x="2752725" y="1809750"/>
              <a:chExt cx="6115049" cy="4419600"/>
            </a:xfrm>
          </p:grpSpPr>
          <p:cxnSp>
            <p:nvCxnSpPr>
              <p:cNvPr id="9" name="Elbow Connector 8"/>
              <p:cNvCxnSpPr/>
              <p:nvPr/>
            </p:nvCxnSpPr>
            <p:spPr>
              <a:xfrm flipV="1">
                <a:off x="4281487" y="2933700"/>
                <a:ext cx="3057525" cy="1123950"/>
              </a:xfrm>
              <a:prstGeom prst="bentConnector3">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Elbow Connector 9"/>
              <p:cNvCxnSpPr/>
              <p:nvPr/>
            </p:nvCxnSpPr>
            <p:spPr>
              <a:xfrm flipV="1">
                <a:off x="5810249" y="1809750"/>
                <a:ext cx="3057525" cy="1123950"/>
              </a:xfrm>
              <a:prstGeom prst="bentConnector3">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 name="Group 14"/>
              <p:cNvGrpSpPr/>
              <p:nvPr/>
            </p:nvGrpSpPr>
            <p:grpSpPr>
              <a:xfrm>
                <a:off x="2752725" y="4057650"/>
                <a:ext cx="3057525" cy="2171700"/>
                <a:chOff x="2752725" y="4057650"/>
                <a:chExt cx="3057525" cy="2171700"/>
              </a:xfrm>
            </p:grpSpPr>
            <p:cxnSp>
              <p:nvCxnSpPr>
                <p:cNvPr id="8" name="Elbow Connector 7"/>
                <p:cNvCxnSpPr/>
                <p:nvPr/>
              </p:nvCxnSpPr>
              <p:spPr>
                <a:xfrm flipV="1">
                  <a:off x="2752725" y="4057650"/>
                  <a:ext cx="3057525" cy="1123950"/>
                </a:xfrm>
                <a:prstGeom prst="bentConnector3">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752725" y="5181600"/>
                  <a:ext cx="0" cy="10477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8" name="Group 17"/>
            <p:cNvGrpSpPr/>
            <p:nvPr/>
          </p:nvGrpSpPr>
          <p:grpSpPr>
            <a:xfrm>
              <a:off x="4271962" y="1962150"/>
              <a:ext cx="5800725" cy="2819400"/>
              <a:chOff x="2752725" y="1809750"/>
              <a:chExt cx="6115049" cy="4419600"/>
            </a:xfrm>
          </p:grpSpPr>
          <p:cxnSp>
            <p:nvCxnSpPr>
              <p:cNvPr id="19" name="Elbow Connector 18"/>
              <p:cNvCxnSpPr/>
              <p:nvPr/>
            </p:nvCxnSpPr>
            <p:spPr>
              <a:xfrm flipV="1">
                <a:off x="4281487" y="2933700"/>
                <a:ext cx="3057525" cy="1123950"/>
              </a:xfrm>
              <a:prstGeom prst="bentConnector3">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flipV="1">
                <a:off x="5810249" y="1809750"/>
                <a:ext cx="3057525" cy="1123950"/>
              </a:xfrm>
              <a:prstGeom prst="bentConnector3">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 name="Group 20"/>
              <p:cNvGrpSpPr/>
              <p:nvPr/>
            </p:nvGrpSpPr>
            <p:grpSpPr>
              <a:xfrm>
                <a:off x="2752725" y="4057650"/>
                <a:ext cx="3057525" cy="2171700"/>
                <a:chOff x="2752725" y="4057650"/>
                <a:chExt cx="3057525" cy="2171700"/>
              </a:xfrm>
            </p:grpSpPr>
            <p:cxnSp>
              <p:nvCxnSpPr>
                <p:cNvPr id="22" name="Elbow Connector 21"/>
                <p:cNvCxnSpPr/>
                <p:nvPr/>
              </p:nvCxnSpPr>
              <p:spPr>
                <a:xfrm flipV="1">
                  <a:off x="2752725" y="4057650"/>
                  <a:ext cx="3057525" cy="1123950"/>
                </a:xfrm>
                <a:prstGeom prst="bentConnector3">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752725" y="5181600"/>
                  <a:ext cx="0" cy="10477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26" name="Oval 25"/>
          <p:cNvSpPr/>
          <p:nvPr/>
        </p:nvSpPr>
        <p:spPr>
          <a:xfrm>
            <a:off x="455412" y="6076950"/>
            <a:ext cx="2686050" cy="6477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Least Feared</a:t>
            </a:r>
            <a:endParaRPr lang="en-GB" dirty="0"/>
          </a:p>
        </p:txBody>
      </p:sp>
      <p:sp>
        <p:nvSpPr>
          <p:cNvPr id="33" name="Oval 32"/>
          <p:cNvSpPr/>
          <p:nvPr/>
        </p:nvSpPr>
        <p:spPr>
          <a:xfrm>
            <a:off x="8982073" y="749742"/>
            <a:ext cx="2686050" cy="6477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Most Feared</a:t>
            </a:r>
            <a:endParaRPr lang="en-GB" dirty="0"/>
          </a:p>
        </p:txBody>
      </p:sp>
      <p:sp>
        <p:nvSpPr>
          <p:cNvPr id="35" name="TextBox 34"/>
          <p:cNvSpPr txBox="1"/>
          <p:nvPr/>
        </p:nvSpPr>
        <p:spPr>
          <a:xfrm>
            <a:off x="9067799" y="1819275"/>
            <a:ext cx="2600323" cy="369332"/>
          </a:xfrm>
          <a:prstGeom prst="rect">
            <a:avLst/>
          </a:prstGeom>
          <a:noFill/>
        </p:spPr>
        <p:txBody>
          <a:bodyPr wrap="square" rtlCol="0">
            <a:spAutoFit/>
          </a:bodyPr>
          <a:lstStyle/>
          <a:p>
            <a:r>
              <a:rPr lang="en-GB" dirty="0" smtClean="0"/>
              <a:t>Attending school (100%)</a:t>
            </a:r>
            <a:endParaRPr lang="en-GB" dirty="0"/>
          </a:p>
        </p:txBody>
      </p:sp>
      <p:sp>
        <p:nvSpPr>
          <p:cNvPr id="36" name="TextBox 35"/>
          <p:cNvSpPr txBox="1"/>
          <p:nvPr/>
        </p:nvSpPr>
        <p:spPr>
          <a:xfrm>
            <a:off x="7569991" y="2485396"/>
            <a:ext cx="2118954" cy="369332"/>
          </a:xfrm>
          <a:prstGeom prst="rect">
            <a:avLst/>
          </a:prstGeom>
          <a:noFill/>
        </p:spPr>
        <p:txBody>
          <a:bodyPr wrap="square" rtlCol="0">
            <a:spAutoFit/>
          </a:bodyPr>
          <a:lstStyle/>
          <a:p>
            <a:r>
              <a:rPr lang="en-GB" dirty="0" smtClean="0"/>
              <a:t>Visiting school</a:t>
            </a:r>
            <a:r>
              <a:rPr lang="en-GB" dirty="0"/>
              <a:t> </a:t>
            </a:r>
            <a:r>
              <a:rPr lang="en-GB" dirty="0" smtClean="0"/>
              <a:t>(90%)</a:t>
            </a:r>
          </a:p>
        </p:txBody>
      </p:sp>
      <p:sp>
        <p:nvSpPr>
          <p:cNvPr id="37" name="TextBox 36"/>
          <p:cNvSpPr txBox="1"/>
          <p:nvPr/>
        </p:nvSpPr>
        <p:spPr>
          <a:xfrm>
            <a:off x="6104511" y="3202399"/>
            <a:ext cx="3579597" cy="369332"/>
          </a:xfrm>
          <a:prstGeom prst="rect">
            <a:avLst/>
          </a:prstGeom>
          <a:noFill/>
        </p:spPr>
        <p:txBody>
          <a:bodyPr wrap="square" rtlCol="0">
            <a:spAutoFit/>
          </a:bodyPr>
          <a:lstStyle/>
          <a:p>
            <a:r>
              <a:rPr lang="en-GB" dirty="0" smtClean="0"/>
              <a:t>Being amongst school </a:t>
            </a:r>
            <a:r>
              <a:rPr lang="en-GB" smtClean="0"/>
              <a:t>peers (80</a:t>
            </a:r>
            <a:r>
              <a:rPr lang="en-GB" dirty="0" smtClean="0"/>
              <a:t>%)</a:t>
            </a:r>
            <a:endParaRPr lang="en-GB" dirty="0"/>
          </a:p>
        </p:txBody>
      </p:sp>
      <p:sp>
        <p:nvSpPr>
          <p:cNvPr id="38" name="TextBox 37"/>
          <p:cNvSpPr txBox="1"/>
          <p:nvPr/>
        </p:nvSpPr>
        <p:spPr>
          <a:xfrm>
            <a:off x="3223018" y="4567731"/>
            <a:ext cx="4018291" cy="369332"/>
          </a:xfrm>
          <a:prstGeom prst="rect">
            <a:avLst/>
          </a:prstGeom>
          <a:noFill/>
        </p:spPr>
        <p:txBody>
          <a:bodyPr wrap="square" rtlCol="0">
            <a:spAutoFit/>
          </a:bodyPr>
          <a:lstStyle/>
          <a:p>
            <a:r>
              <a:rPr lang="en-GB" dirty="0" smtClean="0"/>
              <a:t>Time with friends out of the home (60%)</a:t>
            </a:r>
            <a:endParaRPr lang="en-GB" dirty="0"/>
          </a:p>
        </p:txBody>
      </p:sp>
      <p:sp>
        <p:nvSpPr>
          <p:cNvPr id="39" name="TextBox 38"/>
          <p:cNvSpPr txBox="1"/>
          <p:nvPr/>
        </p:nvSpPr>
        <p:spPr>
          <a:xfrm>
            <a:off x="1798437" y="5265191"/>
            <a:ext cx="3826508" cy="369332"/>
          </a:xfrm>
          <a:prstGeom prst="rect">
            <a:avLst/>
          </a:prstGeom>
          <a:noFill/>
        </p:spPr>
        <p:txBody>
          <a:bodyPr wrap="square" rtlCol="0">
            <a:spAutoFit/>
          </a:bodyPr>
          <a:lstStyle/>
          <a:p>
            <a:r>
              <a:rPr lang="en-GB" dirty="0" smtClean="0"/>
              <a:t>Time with friends at home : 50%</a:t>
            </a:r>
            <a:endParaRPr lang="en-GB" dirty="0"/>
          </a:p>
        </p:txBody>
      </p:sp>
      <p:sp>
        <p:nvSpPr>
          <p:cNvPr id="40" name="TextBox 39"/>
          <p:cNvSpPr txBox="1"/>
          <p:nvPr/>
        </p:nvSpPr>
        <p:spPr>
          <a:xfrm>
            <a:off x="4646195" y="3872988"/>
            <a:ext cx="3212848" cy="369332"/>
          </a:xfrm>
          <a:prstGeom prst="rect">
            <a:avLst/>
          </a:prstGeom>
          <a:noFill/>
        </p:spPr>
        <p:txBody>
          <a:bodyPr wrap="square" rtlCol="0">
            <a:spAutoFit/>
          </a:bodyPr>
          <a:lstStyle/>
          <a:p>
            <a:r>
              <a:rPr lang="en-GB" dirty="0" smtClean="0"/>
              <a:t>Being amongst strangers (70%)</a:t>
            </a:r>
            <a:endParaRPr lang="en-GB" dirty="0"/>
          </a:p>
        </p:txBody>
      </p:sp>
    </p:spTree>
    <p:extLst>
      <p:ext uri="{BB962C8B-B14F-4D97-AF65-F5344CB8AC3E}">
        <p14:creationId xmlns:p14="http://schemas.microsoft.com/office/powerpoint/2010/main" val="30478741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3774" y="1497874"/>
            <a:ext cx="10363826" cy="4293325"/>
          </a:xfrm>
        </p:spPr>
        <p:txBody>
          <a:bodyPr/>
          <a:lstStyle/>
          <a:p>
            <a:pPr marL="0" indent="0" algn="ctr">
              <a:buNone/>
            </a:pPr>
            <a:r>
              <a:rPr lang="en-GB" dirty="0"/>
              <a:t>“I’ve come to a frightening conclusion that I am the decisive element in the classroom. It’s my personal approach that creates the climate. It’s my daily mood that makes the weather. As a teacher, I </a:t>
            </a:r>
            <a:r>
              <a:rPr lang="en-GB" dirty="0" smtClean="0"/>
              <a:t>possess </a:t>
            </a:r>
            <a:r>
              <a:rPr lang="en-GB" dirty="0"/>
              <a:t>a tremendous power to make a child’s life miserable or joyous. I can be a tool of torture or an instrument of inspiration. I can humiliate or heal. In all situations, it is my response that decides whether a crisis will be escalated or de-escalated and a child humanized or dehumanized.” </a:t>
            </a:r>
            <a:endParaRPr lang="en-GB" dirty="0" smtClean="0"/>
          </a:p>
          <a:p>
            <a:pPr marL="0" indent="0" algn="ctr">
              <a:buNone/>
            </a:pPr>
            <a:endParaRPr lang="en-GB" dirty="0">
              <a:hlinkClick r:id="rId2"/>
            </a:endParaRPr>
          </a:p>
          <a:p>
            <a:pPr marL="0" indent="0" algn="ctr">
              <a:buNone/>
            </a:pPr>
            <a:r>
              <a:rPr lang="en-GB" dirty="0" smtClean="0">
                <a:hlinkClick r:id="rId2"/>
              </a:rPr>
              <a:t>Haim </a:t>
            </a:r>
            <a:r>
              <a:rPr lang="en-GB" dirty="0">
                <a:hlinkClick r:id="rId2"/>
              </a:rPr>
              <a:t>G. </a:t>
            </a:r>
            <a:r>
              <a:rPr lang="en-GB" dirty="0" err="1">
                <a:hlinkClick r:id="rId2"/>
              </a:rPr>
              <a:t>Ginott</a:t>
            </a:r>
            <a:r>
              <a:rPr lang="en-GB" dirty="0"/>
              <a:t> </a:t>
            </a:r>
          </a:p>
        </p:txBody>
      </p:sp>
      <p:pic>
        <p:nvPicPr>
          <p:cNvPr id="5" name="Picture 4"/>
          <p:cNvPicPr>
            <a:picLocks noChangeAspect="1"/>
          </p:cNvPicPr>
          <p:nvPr/>
        </p:nvPicPr>
        <p:blipFill rotWithShape="1">
          <a:blip r:embed="rId3"/>
          <a:srcRect t="12494" b="23989"/>
          <a:stretch/>
        </p:blipFill>
        <p:spPr>
          <a:xfrm>
            <a:off x="9551771" y="5600700"/>
            <a:ext cx="2640229" cy="1257300"/>
          </a:xfrm>
          <a:prstGeom prst="rect">
            <a:avLst/>
          </a:prstGeom>
        </p:spPr>
      </p:pic>
    </p:spTree>
    <p:extLst>
      <p:ext uri="{BB962C8B-B14F-4D97-AF65-F5344CB8AC3E}">
        <p14:creationId xmlns:p14="http://schemas.microsoft.com/office/powerpoint/2010/main" val="33964287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256" y="974725"/>
            <a:ext cx="10515600" cy="1325563"/>
          </a:xfrm>
        </p:spPr>
        <p:txBody>
          <a:bodyPr>
            <a:normAutofit/>
          </a:bodyPr>
          <a:lstStyle/>
          <a:p>
            <a:pPr algn="ctr"/>
            <a:r>
              <a:rPr lang="en-GB" sz="5400" b="1" u="sng" dirty="0" smtClean="0"/>
              <a:t>Thankyou</a:t>
            </a:r>
            <a:endParaRPr lang="en-GB" sz="5400" b="1" u="sng" dirty="0"/>
          </a:p>
        </p:txBody>
      </p:sp>
      <p:sp>
        <p:nvSpPr>
          <p:cNvPr id="3" name="Content Placeholder 2"/>
          <p:cNvSpPr>
            <a:spLocks noGrp="1"/>
          </p:cNvSpPr>
          <p:nvPr>
            <p:ph idx="1"/>
          </p:nvPr>
        </p:nvSpPr>
        <p:spPr>
          <a:xfrm>
            <a:off x="838200" y="2647661"/>
            <a:ext cx="10515600" cy="4351338"/>
          </a:xfrm>
        </p:spPr>
        <p:txBody>
          <a:bodyPr>
            <a:normAutofit/>
          </a:bodyPr>
          <a:lstStyle/>
          <a:p>
            <a:pPr marL="0" indent="0" algn="ctr">
              <a:buNone/>
            </a:pPr>
            <a:r>
              <a:rPr lang="en-GB" sz="6600" dirty="0" smtClean="0"/>
              <a:t>Enjoy the rest of</a:t>
            </a:r>
          </a:p>
          <a:p>
            <a:pPr marL="0" indent="0" algn="ctr">
              <a:buNone/>
            </a:pPr>
            <a:r>
              <a:rPr lang="en-GB" sz="6600" dirty="0" smtClean="0"/>
              <a:t> your day….</a:t>
            </a:r>
            <a:endParaRPr lang="en-GB" sz="6600" dirty="0"/>
          </a:p>
        </p:txBody>
      </p:sp>
      <p:pic>
        <p:nvPicPr>
          <p:cNvPr id="4" name="Picture 3"/>
          <p:cNvPicPr>
            <a:picLocks noChangeAspect="1"/>
          </p:cNvPicPr>
          <p:nvPr/>
        </p:nvPicPr>
        <p:blipFill rotWithShape="1">
          <a:blip r:embed="rId2"/>
          <a:srcRect t="12494" b="23989"/>
          <a:stretch/>
        </p:blipFill>
        <p:spPr>
          <a:xfrm>
            <a:off x="9551771" y="5600700"/>
            <a:ext cx="2640229" cy="1257300"/>
          </a:xfrm>
          <a:prstGeom prst="rect">
            <a:avLst/>
          </a:prstGeom>
        </p:spPr>
      </p:pic>
    </p:spTree>
    <p:extLst>
      <p:ext uri="{BB962C8B-B14F-4D97-AF65-F5344CB8AC3E}">
        <p14:creationId xmlns:p14="http://schemas.microsoft.com/office/powerpoint/2010/main" val="2760513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0526" y="623741"/>
            <a:ext cx="10515600" cy="1325563"/>
          </a:xfrm>
        </p:spPr>
        <p:txBody>
          <a:bodyPr/>
          <a:lstStyle/>
          <a:p>
            <a:pPr algn="ctr"/>
            <a:r>
              <a:rPr lang="en-GB" b="1" u="sng" dirty="0" smtClean="0"/>
              <a:t>Anxiety</a:t>
            </a:r>
            <a:endParaRPr lang="en-GB" b="1" u="sng" dirty="0"/>
          </a:p>
        </p:txBody>
      </p:sp>
      <p:pic>
        <p:nvPicPr>
          <p:cNvPr id="7" name="Picture 6"/>
          <p:cNvPicPr>
            <a:picLocks noChangeAspect="1"/>
          </p:cNvPicPr>
          <p:nvPr/>
        </p:nvPicPr>
        <p:blipFill rotWithShape="1">
          <a:blip r:embed="rId2"/>
          <a:srcRect t="12494" b="23989"/>
          <a:stretch/>
        </p:blipFill>
        <p:spPr>
          <a:xfrm>
            <a:off x="9551771" y="5600700"/>
            <a:ext cx="2640229" cy="1257300"/>
          </a:xfrm>
          <a:prstGeom prst="rect">
            <a:avLst/>
          </a:prstGeom>
        </p:spPr>
      </p:pic>
      <p:sp>
        <p:nvSpPr>
          <p:cNvPr id="3" name="Rectangle 2"/>
          <p:cNvSpPr/>
          <p:nvPr/>
        </p:nvSpPr>
        <p:spPr>
          <a:xfrm>
            <a:off x="1117599" y="1997839"/>
            <a:ext cx="10021455" cy="3693319"/>
          </a:xfrm>
          <a:prstGeom prst="rect">
            <a:avLst/>
          </a:prstGeom>
        </p:spPr>
        <p:txBody>
          <a:bodyPr wrap="square">
            <a:spAutoFit/>
          </a:bodyPr>
          <a:lstStyle/>
          <a:p>
            <a:pPr algn="ctr"/>
            <a:r>
              <a:rPr lang="en-GB" dirty="0"/>
              <a:t>It’s normal </a:t>
            </a:r>
            <a:r>
              <a:rPr lang="en-GB" dirty="0" smtClean="0"/>
              <a:t>and at times even necessary for </a:t>
            </a:r>
            <a:r>
              <a:rPr lang="en-GB" dirty="0"/>
              <a:t>children to feel worried or anxious </a:t>
            </a:r>
            <a:r>
              <a:rPr lang="en-GB" dirty="0" smtClean="0"/>
              <a:t>at times. </a:t>
            </a:r>
          </a:p>
          <a:p>
            <a:pPr algn="ctr"/>
            <a:endParaRPr lang="en-GB" dirty="0"/>
          </a:p>
          <a:p>
            <a:pPr algn="ctr"/>
            <a:r>
              <a:rPr lang="en-GB" dirty="0" smtClean="0"/>
              <a:t>Anxiety </a:t>
            </a:r>
            <a:r>
              <a:rPr lang="en-GB" dirty="0"/>
              <a:t>is a feeling of unease, such as worry or fear – it's an understandable reaction in children to change or a stressful event. </a:t>
            </a:r>
            <a:endParaRPr lang="en-GB" dirty="0" smtClean="0"/>
          </a:p>
          <a:p>
            <a:pPr algn="ctr"/>
            <a:endParaRPr lang="en-GB" dirty="0"/>
          </a:p>
          <a:p>
            <a:pPr algn="ctr"/>
            <a:r>
              <a:rPr lang="en-GB" dirty="0" smtClean="0"/>
              <a:t>For some children however</a:t>
            </a:r>
            <a:r>
              <a:rPr lang="en-GB" dirty="0"/>
              <a:t> anxiety </a:t>
            </a:r>
            <a:r>
              <a:rPr lang="en-GB" dirty="0" smtClean="0"/>
              <a:t>can effect a child’s behaviour and </a:t>
            </a:r>
            <a:r>
              <a:rPr lang="en-GB" dirty="0"/>
              <a:t>thoughts on a daily </a:t>
            </a:r>
            <a:r>
              <a:rPr lang="en-GB" dirty="0" smtClean="0"/>
              <a:t>basis. This can in turn interfere </a:t>
            </a:r>
            <a:r>
              <a:rPr lang="en-GB" dirty="0"/>
              <a:t>with </a:t>
            </a:r>
            <a:r>
              <a:rPr lang="en-GB" dirty="0" smtClean="0"/>
              <a:t>a number of aspects of their life for example, school</a:t>
            </a:r>
            <a:r>
              <a:rPr lang="en-GB" dirty="0"/>
              <a:t>, </a:t>
            </a:r>
            <a:r>
              <a:rPr lang="en-GB" dirty="0" smtClean="0"/>
              <a:t>relationships, accessing experiences and opportunities. </a:t>
            </a:r>
          </a:p>
          <a:p>
            <a:pPr algn="ctr"/>
            <a:endParaRPr lang="en-GB" dirty="0"/>
          </a:p>
          <a:p>
            <a:pPr algn="ctr"/>
            <a:r>
              <a:rPr lang="en-GB" dirty="0" smtClean="0"/>
              <a:t>Symptoms of anxiety are varied, however if they become persistent or exaggerated this </a:t>
            </a:r>
            <a:r>
              <a:rPr lang="en-GB" i="1" dirty="0" smtClean="0"/>
              <a:t>may</a:t>
            </a:r>
            <a:r>
              <a:rPr lang="en-GB" dirty="0" smtClean="0"/>
              <a:t> indicate a disorder. </a:t>
            </a:r>
          </a:p>
          <a:p>
            <a:pPr algn="ctr"/>
            <a:endParaRPr lang="en-GB" dirty="0">
              <a:effectLst/>
            </a:endParaRPr>
          </a:p>
          <a:p>
            <a:pPr algn="ctr"/>
            <a:endParaRPr lang="en-GB" dirty="0" smtClean="0"/>
          </a:p>
        </p:txBody>
      </p:sp>
    </p:spTree>
    <p:extLst>
      <p:ext uri="{BB962C8B-B14F-4D97-AF65-F5344CB8AC3E}">
        <p14:creationId xmlns:p14="http://schemas.microsoft.com/office/powerpoint/2010/main" val="2232451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srcRect t="12494" b="23989"/>
          <a:stretch/>
        </p:blipFill>
        <p:spPr>
          <a:xfrm>
            <a:off x="9551771" y="5600700"/>
            <a:ext cx="2640229" cy="1257300"/>
          </a:xfrm>
          <a:prstGeom prst="rect">
            <a:avLst/>
          </a:prstGeom>
        </p:spPr>
      </p:pic>
      <p:sp>
        <p:nvSpPr>
          <p:cNvPr id="4" name="Rectangle 3"/>
          <p:cNvSpPr/>
          <p:nvPr/>
        </p:nvSpPr>
        <p:spPr>
          <a:xfrm>
            <a:off x="995311" y="711850"/>
            <a:ext cx="10162209" cy="923330"/>
          </a:xfrm>
          <a:prstGeom prst="rect">
            <a:avLst/>
          </a:prstGeom>
        </p:spPr>
        <p:txBody>
          <a:bodyPr wrap="square">
            <a:spAutoFit/>
          </a:bodyPr>
          <a:lstStyle/>
          <a:p>
            <a:r>
              <a:rPr lang="en-GB" b="1" dirty="0"/>
              <a:t>Anxiety is one of the common mental health </a:t>
            </a:r>
            <a:r>
              <a:rPr lang="en-GB" b="1" dirty="0" smtClean="0"/>
              <a:t>problems. Nearly </a:t>
            </a:r>
            <a:r>
              <a:rPr lang="en-GB" b="1" dirty="0"/>
              <a:t>300 thousand young people in Britain have an anxiety disorder. </a:t>
            </a:r>
            <a:r>
              <a:rPr lang="en-GB" b="1" dirty="0" smtClean="0"/>
              <a:t>Lots </a:t>
            </a:r>
            <a:r>
              <a:rPr lang="en-GB" b="1" dirty="0"/>
              <a:t>of people however, suffer in silence. It is important to recognise </a:t>
            </a:r>
            <a:r>
              <a:rPr lang="en-GB" b="1" dirty="0" smtClean="0"/>
              <a:t>problems </a:t>
            </a:r>
            <a:r>
              <a:rPr lang="en-GB" b="1" dirty="0"/>
              <a:t>and seek help especially when it starts affecting your everyday </a:t>
            </a:r>
            <a:r>
              <a:rPr lang="en-GB" b="1" dirty="0" smtClean="0"/>
              <a:t>life. </a:t>
            </a:r>
            <a:endParaRPr lang="en-GB" b="1" dirty="0"/>
          </a:p>
        </p:txBody>
      </p:sp>
      <p:sp>
        <p:nvSpPr>
          <p:cNvPr id="6" name="Rectangle 5"/>
          <p:cNvSpPr/>
          <p:nvPr/>
        </p:nvSpPr>
        <p:spPr>
          <a:xfrm>
            <a:off x="995311" y="1798070"/>
            <a:ext cx="10162209" cy="646331"/>
          </a:xfrm>
          <a:prstGeom prst="rect">
            <a:avLst/>
          </a:prstGeom>
        </p:spPr>
        <p:txBody>
          <a:bodyPr wrap="square">
            <a:spAutoFit/>
          </a:bodyPr>
          <a:lstStyle/>
          <a:p>
            <a:r>
              <a:rPr lang="en-GB" i="1" dirty="0">
                <a:solidFill>
                  <a:schemeClr val="accent1"/>
                </a:solidFill>
                <a:hlinkClick r:id="rId3"/>
              </a:rPr>
              <a:t>http://</a:t>
            </a:r>
            <a:r>
              <a:rPr lang="en-GB" i="1" dirty="0" smtClean="0">
                <a:solidFill>
                  <a:schemeClr val="accent1"/>
                </a:solidFill>
                <a:hlinkClick r:id="rId3"/>
              </a:rPr>
              <a:t>www.rcpsych.ac.uk/healthadvice/parentsandyouthinfo/youngpeople/worriesandanxieties.aspx</a:t>
            </a:r>
            <a:endParaRPr lang="en-GB" i="1" dirty="0" smtClean="0">
              <a:solidFill>
                <a:schemeClr val="accent1"/>
              </a:solidFill>
            </a:endParaRPr>
          </a:p>
          <a:p>
            <a:endParaRPr lang="en-GB" i="1" dirty="0"/>
          </a:p>
        </p:txBody>
      </p:sp>
      <p:sp>
        <p:nvSpPr>
          <p:cNvPr id="7" name="Rectangle 6"/>
          <p:cNvSpPr/>
          <p:nvPr/>
        </p:nvSpPr>
        <p:spPr>
          <a:xfrm>
            <a:off x="995310" y="2474665"/>
            <a:ext cx="10162209" cy="1477328"/>
          </a:xfrm>
          <a:prstGeom prst="rect">
            <a:avLst/>
          </a:prstGeom>
        </p:spPr>
        <p:txBody>
          <a:bodyPr wrap="square">
            <a:spAutoFit/>
          </a:bodyPr>
          <a:lstStyle/>
          <a:p>
            <a:r>
              <a:rPr lang="en-GB" b="1" dirty="0"/>
              <a:t>In the UK, anxiety disorders are estimated to affect 5-19% of all children and adolescents, and about 2-5% of children younger than </a:t>
            </a:r>
            <a:r>
              <a:rPr lang="en-GB" b="1" dirty="0" smtClean="0"/>
              <a:t>12. Separation </a:t>
            </a:r>
            <a:r>
              <a:rPr lang="en-GB" b="1" dirty="0"/>
              <a:t>anxiety is the most common anxiety disorder in children younger than 12</a:t>
            </a:r>
            <a:r>
              <a:rPr lang="en-GB" b="1" dirty="0" smtClean="0"/>
              <a:t>.</a:t>
            </a:r>
          </a:p>
          <a:p>
            <a:endParaRPr lang="en-GB" dirty="0">
              <a:effectLst/>
            </a:endParaRPr>
          </a:p>
          <a:p>
            <a:r>
              <a:rPr lang="en-GB" i="1" dirty="0">
                <a:solidFill>
                  <a:schemeClr val="accent1"/>
                </a:solidFill>
                <a:hlinkClick r:id="rId4"/>
              </a:rPr>
              <a:t>http://</a:t>
            </a:r>
            <a:r>
              <a:rPr lang="en-GB" i="1" dirty="0" smtClean="0">
                <a:solidFill>
                  <a:schemeClr val="accent1"/>
                </a:solidFill>
                <a:hlinkClick r:id="rId4"/>
              </a:rPr>
              <a:t>www.nhs.uk/conditions/anxiety-children/Pages/Introduction.aspx</a:t>
            </a:r>
            <a:r>
              <a:rPr lang="en-GB" i="1" dirty="0" smtClean="0">
                <a:solidFill>
                  <a:schemeClr val="accent1"/>
                </a:solidFill>
              </a:rPr>
              <a:t> </a:t>
            </a:r>
            <a:endParaRPr lang="en-GB" i="1" dirty="0">
              <a:solidFill>
                <a:schemeClr val="accent1"/>
              </a:solidFill>
              <a:effectLst/>
            </a:endParaRPr>
          </a:p>
        </p:txBody>
      </p:sp>
      <p:sp>
        <p:nvSpPr>
          <p:cNvPr id="8" name="Rectangle 7"/>
          <p:cNvSpPr/>
          <p:nvPr/>
        </p:nvSpPr>
        <p:spPr>
          <a:xfrm>
            <a:off x="995310" y="4354265"/>
            <a:ext cx="10162209" cy="1754326"/>
          </a:xfrm>
          <a:prstGeom prst="rect">
            <a:avLst/>
          </a:prstGeom>
        </p:spPr>
        <p:txBody>
          <a:bodyPr wrap="square">
            <a:spAutoFit/>
          </a:bodyPr>
          <a:lstStyle/>
          <a:p>
            <a:r>
              <a:rPr lang="en-GB" b="1" dirty="0" smtClean="0"/>
              <a:t>The majority of referrals to specialist services are made for difficulties and behaviours which are more immediately apparent and more disruptive (externalising), however there are increasing concerns about the problems facing more withdrawn and anxious children, given the likelihood of poorer outcomes.</a:t>
            </a:r>
          </a:p>
          <a:p>
            <a:endParaRPr lang="en-GB" dirty="0">
              <a:effectLst/>
            </a:endParaRPr>
          </a:p>
          <a:p>
            <a:r>
              <a:rPr lang="en-GB" i="1" u="sng" dirty="0" smtClean="0">
                <a:solidFill>
                  <a:srgbClr val="0070C0"/>
                </a:solidFill>
              </a:rPr>
              <a:t>Mental Health and </a:t>
            </a:r>
            <a:r>
              <a:rPr lang="en-GB" i="1" u="sng" dirty="0">
                <a:solidFill>
                  <a:srgbClr val="0070C0"/>
                </a:solidFill>
              </a:rPr>
              <a:t>b</a:t>
            </a:r>
            <a:r>
              <a:rPr lang="en-GB" i="1" u="sng" dirty="0" smtClean="0">
                <a:solidFill>
                  <a:srgbClr val="0070C0"/>
                </a:solidFill>
              </a:rPr>
              <a:t>ehaviour in schools: DFE March 2016</a:t>
            </a:r>
          </a:p>
          <a:p>
            <a:endParaRPr lang="en-GB" i="1" dirty="0">
              <a:effectLst/>
            </a:endParaRPr>
          </a:p>
        </p:txBody>
      </p:sp>
    </p:spTree>
    <p:extLst>
      <p:ext uri="{BB962C8B-B14F-4D97-AF65-F5344CB8AC3E}">
        <p14:creationId xmlns:p14="http://schemas.microsoft.com/office/powerpoint/2010/main" val="42860173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81806"/>
            <a:ext cx="10515600" cy="1325563"/>
          </a:xfrm>
        </p:spPr>
        <p:txBody>
          <a:bodyPr/>
          <a:lstStyle/>
          <a:p>
            <a:r>
              <a:rPr lang="en-GB" b="1" u="sng" dirty="0"/>
              <a:t>T</a:t>
            </a:r>
            <a:r>
              <a:rPr lang="en-GB" b="1" u="sng" dirty="0" smtClean="0"/>
              <a:t>ypes of Anxiety </a:t>
            </a:r>
            <a:r>
              <a:rPr lang="en-GB" b="1" u="sng" dirty="0"/>
              <a:t>D</a:t>
            </a:r>
            <a:r>
              <a:rPr lang="en-GB" b="1" u="sng" dirty="0" smtClean="0"/>
              <a:t>isorders</a:t>
            </a:r>
            <a:endParaRPr lang="en-GB" b="1" u="sng" dirty="0"/>
          </a:p>
        </p:txBody>
      </p:sp>
      <p:sp>
        <p:nvSpPr>
          <p:cNvPr id="3" name="Content Placeholder 2"/>
          <p:cNvSpPr>
            <a:spLocks noGrp="1"/>
          </p:cNvSpPr>
          <p:nvPr>
            <p:ph idx="1"/>
          </p:nvPr>
        </p:nvSpPr>
        <p:spPr/>
        <p:txBody>
          <a:bodyPr/>
          <a:lstStyle/>
          <a:p>
            <a:r>
              <a:rPr lang="en-GB" dirty="0" smtClean="0"/>
              <a:t>Separation Anxiety Disorder</a:t>
            </a:r>
          </a:p>
          <a:p>
            <a:r>
              <a:rPr lang="en-GB" dirty="0" smtClean="0"/>
              <a:t>Phobias</a:t>
            </a:r>
          </a:p>
          <a:p>
            <a:r>
              <a:rPr lang="en-GB" dirty="0" smtClean="0"/>
              <a:t>Social Anxiety</a:t>
            </a:r>
          </a:p>
          <a:p>
            <a:r>
              <a:rPr lang="en-GB" dirty="0" smtClean="0"/>
              <a:t>Generalised Anxiety Order</a:t>
            </a:r>
          </a:p>
          <a:p>
            <a:r>
              <a:rPr lang="en-GB" dirty="0" smtClean="0"/>
              <a:t>Panic Disorders</a:t>
            </a:r>
          </a:p>
          <a:p>
            <a:r>
              <a:rPr lang="en-GB" dirty="0" smtClean="0"/>
              <a:t>Obsessive Compulsive disorders</a:t>
            </a:r>
            <a:endParaRPr lang="en-GB" dirty="0"/>
          </a:p>
        </p:txBody>
      </p:sp>
      <p:pic>
        <p:nvPicPr>
          <p:cNvPr id="5" name="Picture 4"/>
          <p:cNvPicPr>
            <a:picLocks noChangeAspect="1"/>
          </p:cNvPicPr>
          <p:nvPr/>
        </p:nvPicPr>
        <p:blipFill rotWithShape="1">
          <a:blip r:embed="rId3"/>
          <a:srcRect t="12494" b="23989"/>
          <a:stretch/>
        </p:blipFill>
        <p:spPr>
          <a:xfrm>
            <a:off x="9551771" y="5600700"/>
            <a:ext cx="2640229" cy="1257300"/>
          </a:xfrm>
          <a:prstGeom prst="rect">
            <a:avLst/>
          </a:prstGeom>
        </p:spPr>
      </p:pic>
    </p:spTree>
    <p:extLst>
      <p:ext uri="{BB962C8B-B14F-4D97-AF65-F5344CB8AC3E}">
        <p14:creationId xmlns:p14="http://schemas.microsoft.com/office/powerpoint/2010/main" val="2203679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What causes anxiety disorders?</a:t>
            </a:r>
            <a:endParaRPr lang="en-GB" b="1" u="sng" dirty="0"/>
          </a:p>
        </p:txBody>
      </p:sp>
      <p:pic>
        <p:nvPicPr>
          <p:cNvPr id="4" name="Picture 3"/>
          <p:cNvPicPr>
            <a:picLocks noChangeAspect="1"/>
          </p:cNvPicPr>
          <p:nvPr/>
        </p:nvPicPr>
        <p:blipFill rotWithShape="1">
          <a:blip r:embed="rId3"/>
          <a:srcRect t="12494" b="23989"/>
          <a:stretch/>
        </p:blipFill>
        <p:spPr>
          <a:xfrm>
            <a:off x="9551771" y="5600700"/>
            <a:ext cx="2640229" cy="1257300"/>
          </a:xfrm>
          <a:prstGeom prst="rect">
            <a:avLst/>
          </a:prstGeom>
        </p:spPr>
      </p:pic>
      <p:sp>
        <p:nvSpPr>
          <p:cNvPr id="5" name="TextBox 4"/>
          <p:cNvSpPr txBox="1"/>
          <p:nvPr/>
        </p:nvSpPr>
        <p:spPr>
          <a:xfrm>
            <a:off x="838200" y="1690688"/>
            <a:ext cx="10515600" cy="4062651"/>
          </a:xfrm>
          <a:prstGeom prst="rect">
            <a:avLst/>
          </a:prstGeom>
          <a:noFill/>
        </p:spPr>
        <p:txBody>
          <a:bodyPr wrap="square" rtlCol="0">
            <a:spAutoFit/>
          </a:bodyPr>
          <a:lstStyle/>
          <a:p>
            <a:pPr marL="285750" indent="-285750">
              <a:buFont typeface="Arial" panose="020B0604020202020204" pitchFamily="34" charset="0"/>
              <a:buChar char="•"/>
            </a:pPr>
            <a:r>
              <a:rPr lang="en-GB" sz="4000" dirty="0" smtClean="0"/>
              <a:t>Past or childhood experiences</a:t>
            </a:r>
          </a:p>
          <a:p>
            <a:pPr marL="285750" indent="-285750">
              <a:buFont typeface="Arial" panose="020B0604020202020204" pitchFamily="34" charset="0"/>
              <a:buChar char="•"/>
            </a:pPr>
            <a:r>
              <a:rPr lang="en-GB" sz="4000" dirty="0" smtClean="0"/>
              <a:t>Every day habits and events</a:t>
            </a:r>
          </a:p>
          <a:p>
            <a:pPr marL="285750" indent="-285750">
              <a:buFont typeface="Arial" panose="020B0604020202020204" pitchFamily="34" charset="0"/>
              <a:buChar char="•"/>
            </a:pPr>
            <a:r>
              <a:rPr lang="en-GB" sz="4000" dirty="0" smtClean="0"/>
              <a:t>Diet</a:t>
            </a:r>
          </a:p>
          <a:p>
            <a:pPr marL="285750" indent="-285750">
              <a:buFont typeface="Arial" panose="020B0604020202020204" pitchFamily="34" charset="0"/>
              <a:buChar char="•"/>
            </a:pPr>
            <a:r>
              <a:rPr lang="en-GB" sz="4000" dirty="0" smtClean="0"/>
              <a:t>Physical and Mental health</a:t>
            </a:r>
          </a:p>
          <a:p>
            <a:pPr marL="285750" indent="-285750">
              <a:buFont typeface="Arial" panose="020B0604020202020204" pitchFamily="34" charset="0"/>
              <a:buChar char="•"/>
            </a:pPr>
            <a:r>
              <a:rPr lang="en-GB" sz="4000" dirty="0" smtClean="0"/>
              <a:t>Drugs or medication</a:t>
            </a:r>
          </a:p>
          <a:p>
            <a:pPr marL="285750" indent="-285750">
              <a:buFont typeface="Arial" panose="020B0604020202020204" pitchFamily="34" charset="0"/>
              <a:buChar char="•"/>
            </a:pPr>
            <a:r>
              <a:rPr lang="en-GB" sz="4000" dirty="0" smtClean="0"/>
              <a:t>Genetics</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998901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t>Activity</a:t>
            </a:r>
            <a:endParaRPr lang="en-GB" b="1" u="sng" dirty="0"/>
          </a:p>
        </p:txBody>
      </p:sp>
      <p:sp>
        <p:nvSpPr>
          <p:cNvPr id="3" name="Content Placeholder 2"/>
          <p:cNvSpPr>
            <a:spLocks noGrp="1"/>
          </p:cNvSpPr>
          <p:nvPr>
            <p:ph idx="1"/>
          </p:nvPr>
        </p:nvSpPr>
        <p:spPr>
          <a:xfrm>
            <a:off x="838200" y="1606550"/>
            <a:ext cx="10515600" cy="4351338"/>
          </a:xfrm>
        </p:spPr>
        <p:txBody>
          <a:bodyPr/>
          <a:lstStyle/>
          <a:p>
            <a:pPr marL="0" indent="0" algn="ctr">
              <a:buNone/>
            </a:pPr>
            <a:r>
              <a:rPr lang="en-GB" dirty="0" smtClean="0"/>
              <a:t>Think of a situation in which you have felt, or are likely to feel anxious.</a:t>
            </a:r>
            <a:endParaRPr lang="en-GB" dirty="0"/>
          </a:p>
        </p:txBody>
      </p:sp>
      <p:sp>
        <p:nvSpPr>
          <p:cNvPr id="6" name="Oval 5"/>
          <p:cNvSpPr/>
          <p:nvPr/>
        </p:nvSpPr>
        <p:spPr>
          <a:xfrm>
            <a:off x="3533773" y="2371766"/>
            <a:ext cx="5124450" cy="6873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Situation/ Event</a:t>
            </a:r>
          </a:p>
          <a:p>
            <a:pPr algn="ctr"/>
            <a:r>
              <a:rPr lang="en-GB" dirty="0" smtClean="0"/>
              <a:t>(where, what, who, when)</a:t>
            </a:r>
            <a:endParaRPr lang="en-GB" dirty="0"/>
          </a:p>
        </p:txBody>
      </p:sp>
      <p:sp>
        <p:nvSpPr>
          <p:cNvPr id="7" name="Oval 6"/>
          <p:cNvSpPr/>
          <p:nvPr/>
        </p:nvSpPr>
        <p:spPr>
          <a:xfrm>
            <a:off x="4424362" y="3368278"/>
            <a:ext cx="3343275" cy="65921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Thoughts</a:t>
            </a:r>
            <a:endParaRPr lang="en-GB" dirty="0"/>
          </a:p>
        </p:txBody>
      </p:sp>
      <p:sp>
        <p:nvSpPr>
          <p:cNvPr id="8" name="Oval 7"/>
          <p:cNvSpPr/>
          <p:nvPr/>
        </p:nvSpPr>
        <p:spPr>
          <a:xfrm>
            <a:off x="6757988" y="4187965"/>
            <a:ext cx="3343275" cy="65921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Emotions</a:t>
            </a:r>
            <a:endParaRPr lang="en-GB" dirty="0"/>
          </a:p>
        </p:txBody>
      </p:sp>
      <p:sp>
        <p:nvSpPr>
          <p:cNvPr id="9" name="Oval 8"/>
          <p:cNvSpPr/>
          <p:nvPr/>
        </p:nvSpPr>
        <p:spPr>
          <a:xfrm>
            <a:off x="2319336" y="4187965"/>
            <a:ext cx="3343275" cy="65921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Behaviour</a:t>
            </a:r>
            <a:endParaRPr lang="en-GB" dirty="0"/>
          </a:p>
        </p:txBody>
      </p:sp>
      <p:sp>
        <p:nvSpPr>
          <p:cNvPr id="10" name="Oval 9"/>
          <p:cNvSpPr/>
          <p:nvPr/>
        </p:nvSpPr>
        <p:spPr>
          <a:xfrm>
            <a:off x="4424361" y="5000765"/>
            <a:ext cx="3343275" cy="65921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Physical </a:t>
            </a:r>
            <a:endParaRPr lang="en-GB" dirty="0"/>
          </a:p>
        </p:txBody>
      </p:sp>
      <p:cxnSp>
        <p:nvCxnSpPr>
          <p:cNvPr id="12" name="Straight Arrow Connector 11"/>
          <p:cNvCxnSpPr/>
          <p:nvPr/>
        </p:nvCxnSpPr>
        <p:spPr>
          <a:xfrm flipH="1">
            <a:off x="6212144" y="4024043"/>
            <a:ext cx="1" cy="97327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9" idx="6"/>
            <a:endCxn id="8" idx="2"/>
          </p:cNvCxnSpPr>
          <p:nvPr/>
        </p:nvCxnSpPr>
        <p:spPr>
          <a:xfrm>
            <a:off x="5662611" y="4517570"/>
            <a:ext cx="1095377"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7" idx="3"/>
            <a:endCxn id="9" idx="0"/>
          </p:cNvCxnSpPr>
          <p:nvPr/>
        </p:nvCxnSpPr>
        <p:spPr>
          <a:xfrm flipH="1">
            <a:off x="3990974" y="3930949"/>
            <a:ext cx="922999" cy="25701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6095998" y="5957888"/>
            <a:ext cx="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9" idx="4"/>
            <a:endCxn id="10" idx="1"/>
          </p:cNvCxnSpPr>
          <p:nvPr/>
        </p:nvCxnSpPr>
        <p:spPr>
          <a:xfrm>
            <a:off x="3990974" y="4847175"/>
            <a:ext cx="922998" cy="25012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7" idx="5"/>
            <a:endCxn id="8" idx="0"/>
          </p:cNvCxnSpPr>
          <p:nvPr/>
        </p:nvCxnSpPr>
        <p:spPr>
          <a:xfrm>
            <a:off x="7278026" y="3930949"/>
            <a:ext cx="1151600" cy="25701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8" idx="4"/>
            <a:endCxn id="10" idx="7"/>
          </p:cNvCxnSpPr>
          <p:nvPr/>
        </p:nvCxnSpPr>
        <p:spPr>
          <a:xfrm flipH="1">
            <a:off x="7278025" y="4847175"/>
            <a:ext cx="1151601" cy="25012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pic>
        <p:nvPicPr>
          <p:cNvPr id="30" name="Picture 29"/>
          <p:cNvPicPr>
            <a:picLocks noChangeAspect="1"/>
          </p:cNvPicPr>
          <p:nvPr/>
        </p:nvPicPr>
        <p:blipFill rotWithShape="1">
          <a:blip r:embed="rId3"/>
          <a:srcRect t="12494" b="23989"/>
          <a:stretch/>
        </p:blipFill>
        <p:spPr>
          <a:xfrm>
            <a:off x="9551771" y="5600700"/>
            <a:ext cx="2640229" cy="1257300"/>
          </a:xfrm>
          <a:prstGeom prst="rect">
            <a:avLst/>
          </a:prstGeom>
        </p:spPr>
      </p:pic>
    </p:spTree>
    <p:extLst>
      <p:ext uri="{BB962C8B-B14F-4D97-AF65-F5344CB8AC3E}">
        <p14:creationId xmlns:p14="http://schemas.microsoft.com/office/powerpoint/2010/main" val="1622796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Common symptoms of anxiety </a:t>
            </a:r>
            <a:endParaRPr lang="en-GB" b="1" u="sng" dirty="0"/>
          </a:p>
        </p:txBody>
      </p:sp>
      <p:sp>
        <p:nvSpPr>
          <p:cNvPr id="3" name="Content Placeholder 2"/>
          <p:cNvSpPr>
            <a:spLocks noGrp="1"/>
          </p:cNvSpPr>
          <p:nvPr>
            <p:ph idx="1"/>
          </p:nvPr>
        </p:nvSpPr>
        <p:spPr>
          <a:xfrm>
            <a:off x="6343650" y="365125"/>
            <a:ext cx="5229225" cy="1974850"/>
          </a:xfrm>
        </p:spPr>
        <p:txBody>
          <a:bodyPr>
            <a:normAutofit/>
          </a:bodyPr>
          <a:lstStyle/>
          <a:p>
            <a:endParaRPr lang="en-GB" dirty="0"/>
          </a:p>
          <a:p>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3496451838"/>
              </p:ext>
            </p:extLst>
          </p:nvPr>
        </p:nvGraphicFramePr>
        <p:xfrm>
          <a:off x="936624" y="1690688"/>
          <a:ext cx="10417176" cy="3738036"/>
        </p:xfrm>
        <a:graphic>
          <a:graphicData uri="http://schemas.openxmlformats.org/drawingml/2006/table">
            <a:tbl>
              <a:tblPr firstRow="1" bandRow="1">
                <a:tableStyleId>{5C22544A-7EE6-4342-B048-85BDC9FD1C3A}</a:tableStyleId>
              </a:tblPr>
              <a:tblGrid>
                <a:gridCol w="5208588">
                  <a:extLst>
                    <a:ext uri="{9D8B030D-6E8A-4147-A177-3AD203B41FA5}">
                      <a16:colId xmlns:a16="http://schemas.microsoft.com/office/drawing/2014/main" xmlns="" val="1894572608"/>
                    </a:ext>
                  </a:extLst>
                </a:gridCol>
                <a:gridCol w="5208588">
                  <a:extLst>
                    <a:ext uri="{9D8B030D-6E8A-4147-A177-3AD203B41FA5}">
                      <a16:colId xmlns:a16="http://schemas.microsoft.com/office/drawing/2014/main" xmlns="" val="1597950715"/>
                    </a:ext>
                  </a:extLst>
                </a:gridCol>
              </a:tblGrid>
              <a:tr h="186901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u="sng" dirty="0" smtClean="0"/>
                        <a:t>Thoughts</a:t>
                      </a:r>
                    </a:p>
                    <a:p>
                      <a:pPr algn="ctr"/>
                      <a:r>
                        <a:rPr lang="en-GB" dirty="0" smtClean="0"/>
                        <a:t>Something awful</a:t>
                      </a:r>
                      <a:r>
                        <a:rPr lang="en-GB" baseline="0" dirty="0" smtClean="0"/>
                        <a:t> will happen</a:t>
                      </a:r>
                    </a:p>
                    <a:p>
                      <a:pPr algn="ctr"/>
                      <a:r>
                        <a:rPr lang="en-GB" baseline="0" dirty="0" smtClean="0"/>
                        <a:t>I cant do this</a:t>
                      </a:r>
                    </a:p>
                    <a:p>
                      <a:pPr algn="ctr"/>
                      <a:r>
                        <a:rPr lang="en-GB" baseline="0" dirty="0" smtClean="0"/>
                        <a:t>What if I fail</a:t>
                      </a:r>
                    </a:p>
                    <a:p>
                      <a:pPr algn="ctr"/>
                      <a:r>
                        <a:rPr lang="en-GB" baseline="0" dirty="0" smtClean="0"/>
                        <a:t>How will people view me</a:t>
                      </a:r>
                    </a:p>
                    <a:p>
                      <a:pPr algn="ctr"/>
                      <a:r>
                        <a:rPr lang="en-GB" dirty="0" smtClean="0"/>
                        <a:t>Its not going to work</a:t>
                      </a:r>
                      <a:endParaRPr lang="en-GB"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u="sng" dirty="0" smtClean="0"/>
                        <a:t>Emotions</a:t>
                      </a:r>
                    </a:p>
                    <a:p>
                      <a:pPr algn="ctr"/>
                      <a:r>
                        <a:rPr lang="en-GB" dirty="0" smtClean="0"/>
                        <a:t>Embarrassed/ tearful</a:t>
                      </a:r>
                    </a:p>
                    <a:p>
                      <a:pPr algn="ctr"/>
                      <a:r>
                        <a:rPr lang="en-GB" dirty="0" smtClean="0"/>
                        <a:t>Scared/ panicky</a:t>
                      </a:r>
                    </a:p>
                    <a:p>
                      <a:pPr algn="ctr"/>
                      <a:r>
                        <a:rPr lang="en-GB" dirty="0" smtClean="0"/>
                        <a:t>Nervous/ Fidgety</a:t>
                      </a:r>
                    </a:p>
                    <a:p>
                      <a:pPr algn="ctr"/>
                      <a:r>
                        <a:rPr lang="en-GB" dirty="0" smtClean="0"/>
                        <a:t>Irritable</a:t>
                      </a:r>
                    </a:p>
                    <a:p>
                      <a:pPr algn="ctr"/>
                      <a:r>
                        <a:rPr lang="en-GB" dirty="0" smtClean="0"/>
                        <a:t>Fearful</a:t>
                      </a:r>
                    </a:p>
                  </a:txBody>
                  <a:tcPr/>
                </a:tc>
                <a:extLst>
                  <a:ext uri="{0D108BD9-81ED-4DB2-BD59-A6C34878D82A}">
                    <a16:rowId xmlns:a16="http://schemas.microsoft.com/office/drawing/2014/main" xmlns="" val="3100106866"/>
                  </a:ext>
                </a:extLst>
              </a:tr>
              <a:tr h="186901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u="sng" dirty="0" smtClean="0"/>
                        <a:t>Physical Symptoms</a:t>
                      </a:r>
                    </a:p>
                    <a:p>
                      <a:pPr algn="ctr"/>
                      <a:r>
                        <a:rPr lang="en-GB" dirty="0" smtClean="0"/>
                        <a:t>Increased heart rate</a:t>
                      </a:r>
                    </a:p>
                    <a:p>
                      <a:pPr algn="ctr"/>
                      <a:r>
                        <a:rPr lang="en-GB" dirty="0" smtClean="0"/>
                        <a:t>Physical tension/ headaches/ feeling sick</a:t>
                      </a:r>
                    </a:p>
                    <a:p>
                      <a:pPr algn="ctr"/>
                      <a:r>
                        <a:rPr lang="en-GB" dirty="0" smtClean="0"/>
                        <a:t>hot/</a:t>
                      </a:r>
                      <a:r>
                        <a:rPr lang="en-GB" baseline="0" dirty="0" smtClean="0"/>
                        <a:t> sweaty</a:t>
                      </a:r>
                    </a:p>
                    <a:p>
                      <a:pPr algn="ctr"/>
                      <a:r>
                        <a:rPr lang="en-GB" baseline="0" dirty="0" smtClean="0"/>
                        <a:t>Breathless/ Feeling faint</a:t>
                      </a:r>
                    </a:p>
                    <a:p>
                      <a:pPr algn="ctr"/>
                      <a:r>
                        <a:rPr lang="en-GB" baseline="0" dirty="0" smtClean="0"/>
                        <a:t>Difficulty sleeping</a:t>
                      </a:r>
                      <a:endParaRPr lang="en-GB" dirty="0"/>
                    </a:p>
                  </a:txBody>
                  <a:tcPr/>
                </a:tc>
                <a:tc>
                  <a:txBody>
                    <a:bodyPr/>
                    <a:lstStyle/>
                    <a:p>
                      <a:pPr algn="ctr"/>
                      <a:r>
                        <a:rPr lang="en-GB" u="sng" dirty="0" smtClean="0"/>
                        <a:t>Behaviours</a:t>
                      </a:r>
                    </a:p>
                    <a:p>
                      <a:pPr algn="ctr"/>
                      <a:r>
                        <a:rPr lang="en-GB" dirty="0" smtClean="0"/>
                        <a:t>Avoidance</a:t>
                      </a:r>
                    </a:p>
                    <a:p>
                      <a:pPr algn="ctr"/>
                      <a:r>
                        <a:rPr lang="en-GB" dirty="0" smtClean="0"/>
                        <a:t>Under/ over eating</a:t>
                      </a:r>
                    </a:p>
                    <a:p>
                      <a:pPr algn="ctr"/>
                      <a:r>
                        <a:rPr lang="en-GB" dirty="0" smtClean="0"/>
                        <a:t>Increased unhealthy crutches (smoking/ drinking)</a:t>
                      </a:r>
                      <a:endParaRPr lang="en-GB" baseline="0" dirty="0" smtClean="0"/>
                    </a:p>
                    <a:p>
                      <a:pPr algn="ctr"/>
                      <a:r>
                        <a:rPr lang="en-GB" baseline="0" dirty="0" smtClean="0"/>
                        <a:t>Arguing/ withdrawing</a:t>
                      </a:r>
                    </a:p>
                    <a:p>
                      <a:pPr algn="ctr"/>
                      <a:r>
                        <a:rPr lang="en-GB" baseline="0" dirty="0" smtClean="0"/>
                        <a:t>Talking faster</a:t>
                      </a:r>
                      <a:endParaRPr lang="en-GB" dirty="0"/>
                    </a:p>
                  </a:txBody>
                  <a:tcPr/>
                </a:tc>
                <a:extLst>
                  <a:ext uri="{0D108BD9-81ED-4DB2-BD59-A6C34878D82A}">
                    <a16:rowId xmlns:a16="http://schemas.microsoft.com/office/drawing/2014/main" xmlns="" val="1917858381"/>
                  </a:ext>
                </a:extLst>
              </a:tr>
            </a:tbl>
          </a:graphicData>
        </a:graphic>
      </p:graphicFrame>
      <p:pic>
        <p:nvPicPr>
          <p:cNvPr id="6" name="Picture 5"/>
          <p:cNvPicPr>
            <a:picLocks noChangeAspect="1"/>
          </p:cNvPicPr>
          <p:nvPr/>
        </p:nvPicPr>
        <p:blipFill rotWithShape="1">
          <a:blip r:embed="rId3"/>
          <a:srcRect t="12494" b="23989"/>
          <a:stretch/>
        </p:blipFill>
        <p:spPr>
          <a:xfrm>
            <a:off x="9551771" y="5600700"/>
            <a:ext cx="2640229" cy="1257300"/>
          </a:xfrm>
          <a:prstGeom prst="rect">
            <a:avLst/>
          </a:prstGeom>
        </p:spPr>
      </p:pic>
    </p:spTree>
    <p:extLst>
      <p:ext uri="{BB962C8B-B14F-4D97-AF65-F5344CB8AC3E}">
        <p14:creationId xmlns:p14="http://schemas.microsoft.com/office/powerpoint/2010/main" val="26379108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Ways I manage anxiety…</a:t>
            </a:r>
            <a:endParaRPr lang="en-GB" b="1" u="sng" dirty="0"/>
          </a:p>
        </p:txBody>
      </p:sp>
      <p:sp>
        <p:nvSpPr>
          <p:cNvPr id="3" name="Content Placeholder 2"/>
          <p:cNvSpPr>
            <a:spLocks noGrp="1"/>
          </p:cNvSpPr>
          <p:nvPr>
            <p:ph idx="1"/>
          </p:nvPr>
        </p:nvSpPr>
        <p:spPr>
          <a:xfrm>
            <a:off x="6343650" y="365125"/>
            <a:ext cx="5229225" cy="1974850"/>
          </a:xfrm>
        </p:spPr>
        <p:txBody>
          <a:bodyPr>
            <a:normAutofit/>
          </a:bodyPr>
          <a:lstStyle/>
          <a:p>
            <a:endParaRPr lang="en-GB" dirty="0"/>
          </a:p>
          <a:p>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168468542"/>
              </p:ext>
            </p:extLst>
          </p:nvPr>
        </p:nvGraphicFramePr>
        <p:xfrm>
          <a:off x="936624" y="1690688"/>
          <a:ext cx="10417176" cy="3738036"/>
        </p:xfrm>
        <a:graphic>
          <a:graphicData uri="http://schemas.openxmlformats.org/drawingml/2006/table">
            <a:tbl>
              <a:tblPr firstRow="1" bandRow="1">
                <a:tableStyleId>{5C22544A-7EE6-4342-B048-85BDC9FD1C3A}</a:tableStyleId>
              </a:tblPr>
              <a:tblGrid>
                <a:gridCol w="5208588">
                  <a:extLst>
                    <a:ext uri="{9D8B030D-6E8A-4147-A177-3AD203B41FA5}">
                      <a16:colId xmlns:a16="http://schemas.microsoft.com/office/drawing/2014/main" xmlns="" val="1894572608"/>
                    </a:ext>
                  </a:extLst>
                </a:gridCol>
                <a:gridCol w="5208588">
                  <a:extLst>
                    <a:ext uri="{9D8B030D-6E8A-4147-A177-3AD203B41FA5}">
                      <a16:colId xmlns:a16="http://schemas.microsoft.com/office/drawing/2014/main" xmlns="" val="1597950715"/>
                    </a:ext>
                  </a:extLst>
                </a:gridCol>
              </a:tblGrid>
              <a:tr h="186901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u="sng" dirty="0" smtClean="0"/>
                        <a:t>Thoughts</a:t>
                      </a:r>
                    </a:p>
                    <a:p>
                      <a:pPr algn="ctr"/>
                      <a:r>
                        <a:rPr lang="en-GB" dirty="0" smtClean="0"/>
                        <a:t>Something awful</a:t>
                      </a:r>
                      <a:r>
                        <a:rPr lang="en-GB" baseline="0" dirty="0" smtClean="0"/>
                        <a:t> will happen</a:t>
                      </a:r>
                    </a:p>
                    <a:p>
                      <a:pPr algn="ctr"/>
                      <a:r>
                        <a:rPr lang="en-GB" baseline="0" dirty="0" smtClean="0"/>
                        <a:t>I cant do this</a:t>
                      </a:r>
                    </a:p>
                    <a:p>
                      <a:pPr algn="ctr"/>
                      <a:r>
                        <a:rPr lang="en-GB" baseline="0" dirty="0" smtClean="0"/>
                        <a:t>What if I fail</a:t>
                      </a:r>
                    </a:p>
                    <a:p>
                      <a:pPr algn="ctr"/>
                      <a:r>
                        <a:rPr lang="en-GB" baseline="0" dirty="0" smtClean="0"/>
                        <a:t>How will people view me</a:t>
                      </a:r>
                    </a:p>
                    <a:p>
                      <a:pPr algn="ctr"/>
                      <a:endParaRPr lang="en-GB"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u="sng" dirty="0" smtClean="0"/>
                        <a:t>Emotions</a:t>
                      </a:r>
                    </a:p>
                    <a:p>
                      <a:pPr algn="ctr"/>
                      <a:r>
                        <a:rPr lang="en-GB" dirty="0" smtClean="0"/>
                        <a:t>Anxious</a:t>
                      </a:r>
                    </a:p>
                    <a:p>
                      <a:pPr algn="ctr"/>
                      <a:r>
                        <a:rPr lang="en-GB" dirty="0" smtClean="0"/>
                        <a:t>Scared</a:t>
                      </a:r>
                    </a:p>
                    <a:p>
                      <a:pPr algn="ctr"/>
                      <a:r>
                        <a:rPr lang="en-GB" dirty="0" smtClean="0"/>
                        <a:t>Nervous</a:t>
                      </a:r>
                    </a:p>
                    <a:p>
                      <a:pPr algn="ctr"/>
                      <a:r>
                        <a:rPr lang="en-GB" dirty="0" smtClean="0"/>
                        <a:t>Irritable</a:t>
                      </a:r>
                    </a:p>
                    <a:p>
                      <a:pPr algn="ctr"/>
                      <a:r>
                        <a:rPr lang="en-GB" dirty="0" smtClean="0"/>
                        <a:t>Fearful</a:t>
                      </a:r>
                    </a:p>
                  </a:txBody>
                  <a:tcPr/>
                </a:tc>
                <a:extLst>
                  <a:ext uri="{0D108BD9-81ED-4DB2-BD59-A6C34878D82A}">
                    <a16:rowId xmlns:a16="http://schemas.microsoft.com/office/drawing/2014/main" xmlns="" val="3100106866"/>
                  </a:ext>
                </a:extLst>
              </a:tr>
              <a:tr h="186901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u="sng" dirty="0" smtClean="0"/>
                        <a:t>Physical Symptoms</a:t>
                      </a:r>
                    </a:p>
                    <a:p>
                      <a:pPr algn="ctr"/>
                      <a:r>
                        <a:rPr lang="en-GB" dirty="0" smtClean="0"/>
                        <a:t>Increased heart rate</a:t>
                      </a:r>
                    </a:p>
                    <a:p>
                      <a:pPr algn="ctr"/>
                      <a:r>
                        <a:rPr lang="en-GB" dirty="0" smtClean="0"/>
                        <a:t>Physical tension/ headaches</a:t>
                      </a:r>
                    </a:p>
                    <a:p>
                      <a:pPr algn="ctr"/>
                      <a:r>
                        <a:rPr lang="en-GB" dirty="0" smtClean="0"/>
                        <a:t>hot/</a:t>
                      </a:r>
                      <a:r>
                        <a:rPr lang="en-GB" baseline="0" dirty="0" smtClean="0"/>
                        <a:t> sweaty</a:t>
                      </a:r>
                    </a:p>
                    <a:p>
                      <a:pPr algn="ctr"/>
                      <a:r>
                        <a:rPr lang="en-GB" baseline="0" dirty="0" smtClean="0"/>
                        <a:t>Feeling faint</a:t>
                      </a:r>
                    </a:p>
                    <a:p>
                      <a:pPr algn="ctr"/>
                      <a:r>
                        <a:rPr lang="en-GB" baseline="0" dirty="0" smtClean="0"/>
                        <a:t>Insomnia</a:t>
                      </a:r>
                      <a:endParaRPr lang="en-GB" dirty="0"/>
                    </a:p>
                  </a:txBody>
                  <a:tcPr/>
                </a:tc>
                <a:tc>
                  <a:txBody>
                    <a:bodyPr/>
                    <a:lstStyle/>
                    <a:p>
                      <a:pPr algn="ctr"/>
                      <a:r>
                        <a:rPr lang="en-GB" u="sng" dirty="0" smtClean="0"/>
                        <a:t>Behaviours</a:t>
                      </a:r>
                    </a:p>
                  </a:txBody>
                  <a:tcPr/>
                </a:tc>
                <a:extLst>
                  <a:ext uri="{0D108BD9-81ED-4DB2-BD59-A6C34878D82A}">
                    <a16:rowId xmlns:a16="http://schemas.microsoft.com/office/drawing/2014/main" xmlns="" val="1917858381"/>
                  </a:ext>
                </a:extLst>
              </a:tr>
            </a:tbl>
          </a:graphicData>
        </a:graphic>
      </p:graphicFrame>
      <p:pic>
        <p:nvPicPr>
          <p:cNvPr id="6" name="Picture 5"/>
          <p:cNvPicPr>
            <a:picLocks noChangeAspect="1"/>
          </p:cNvPicPr>
          <p:nvPr/>
        </p:nvPicPr>
        <p:blipFill rotWithShape="1">
          <a:blip r:embed="rId3"/>
          <a:srcRect t="12494" b="23989"/>
          <a:stretch/>
        </p:blipFill>
        <p:spPr>
          <a:xfrm>
            <a:off x="9551771" y="5600700"/>
            <a:ext cx="2640229" cy="1257300"/>
          </a:xfrm>
          <a:prstGeom prst="rect">
            <a:avLst/>
          </a:prstGeom>
        </p:spPr>
      </p:pic>
    </p:spTree>
    <p:extLst>
      <p:ext uri="{BB962C8B-B14F-4D97-AF65-F5344CB8AC3E}">
        <p14:creationId xmlns:p14="http://schemas.microsoft.com/office/powerpoint/2010/main" val="4210676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439013"/>
            <a:ext cx="10827327" cy="1325563"/>
          </a:xfrm>
        </p:spPr>
        <p:txBody>
          <a:bodyPr/>
          <a:lstStyle/>
          <a:p>
            <a:r>
              <a:rPr lang="en-GB" b="1" u="sng" dirty="0" smtClean="0"/>
              <a:t>Impact of anxiety on children and young people and their future outcomes</a:t>
            </a:r>
            <a:endParaRPr lang="en-GB" b="1" u="sng" dirty="0"/>
          </a:p>
        </p:txBody>
      </p:sp>
      <p:sp>
        <p:nvSpPr>
          <p:cNvPr id="3" name="Content Placeholder 2"/>
          <p:cNvSpPr>
            <a:spLocks noGrp="1"/>
          </p:cNvSpPr>
          <p:nvPr>
            <p:ph idx="1"/>
          </p:nvPr>
        </p:nvSpPr>
        <p:spPr>
          <a:xfrm>
            <a:off x="838200" y="2084243"/>
            <a:ext cx="10515600" cy="4351338"/>
          </a:xfrm>
        </p:spPr>
        <p:txBody>
          <a:bodyPr/>
          <a:lstStyle/>
          <a:p>
            <a:r>
              <a:rPr lang="en-GB" dirty="0" smtClean="0"/>
              <a:t>Greater difficulty learning</a:t>
            </a:r>
          </a:p>
          <a:p>
            <a:r>
              <a:rPr lang="en-GB" dirty="0" smtClean="0"/>
              <a:t>Undermines educational attainment</a:t>
            </a:r>
          </a:p>
          <a:p>
            <a:r>
              <a:rPr lang="en-GB" dirty="0" smtClean="0"/>
              <a:t>Relationships</a:t>
            </a:r>
          </a:p>
          <a:p>
            <a:r>
              <a:rPr lang="en-GB" dirty="0" smtClean="0"/>
              <a:t>Missing school</a:t>
            </a:r>
          </a:p>
          <a:p>
            <a:r>
              <a:rPr lang="en-GB" dirty="0" smtClean="0"/>
              <a:t>Exclusion</a:t>
            </a:r>
          </a:p>
          <a:p>
            <a:r>
              <a:rPr lang="en-GB" dirty="0" smtClean="0"/>
              <a:t>Poorer social and economic outcomes in later life </a:t>
            </a:r>
          </a:p>
          <a:p>
            <a:endParaRPr lang="en-GB" dirty="0"/>
          </a:p>
        </p:txBody>
      </p:sp>
      <p:pic>
        <p:nvPicPr>
          <p:cNvPr id="5" name="Picture 4"/>
          <p:cNvPicPr>
            <a:picLocks noChangeAspect="1"/>
          </p:cNvPicPr>
          <p:nvPr/>
        </p:nvPicPr>
        <p:blipFill rotWithShape="1">
          <a:blip r:embed="rId3"/>
          <a:srcRect t="12494" b="23989"/>
          <a:stretch/>
        </p:blipFill>
        <p:spPr>
          <a:xfrm>
            <a:off x="9551771" y="5600700"/>
            <a:ext cx="2640229" cy="1257300"/>
          </a:xfrm>
          <a:prstGeom prst="rect">
            <a:avLst/>
          </a:prstGeom>
        </p:spPr>
      </p:pic>
    </p:spTree>
    <p:extLst>
      <p:ext uri="{BB962C8B-B14F-4D97-AF65-F5344CB8AC3E}">
        <p14:creationId xmlns:p14="http://schemas.microsoft.com/office/powerpoint/2010/main" val="37259718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623</TotalTime>
  <Words>1393</Words>
  <Application>Microsoft Office PowerPoint</Application>
  <PresentationFormat>Widescreen</PresentationFormat>
  <Paragraphs>145</Paragraphs>
  <Slides>16</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Anxiety in Children and Young People…</vt:lpstr>
      <vt:lpstr>Anxiety</vt:lpstr>
      <vt:lpstr>PowerPoint Presentation</vt:lpstr>
      <vt:lpstr>Types of Anxiety Disorders</vt:lpstr>
      <vt:lpstr>What causes anxiety disorders?</vt:lpstr>
      <vt:lpstr>Activity</vt:lpstr>
      <vt:lpstr>Common symptoms of anxiety </vt:lpstr>
      <vt:lpstr>Ways I manage anxiety…</vt:lpstr>
      <vt:lpstr>Impact of anxiety on children and young people and their future outcomes</vt:lpstr>
      <vt:lpstr>Whole school Approaches</vt:lpstr>
      <vt:lpstr>Targeted Programmes</vt:lpstr>
      <vt:lpstr>Case Study: Mollie Year 6</vt:lpstr>
      <vt:lpstr>Case Study: Mollie Year 6</vt:lpstr>
      <vt:lpstr>Activity: Facing your Fears</vt:lpstr>
      <vt:lpstr>PowerPoint Presentation</vt:lpstr>
      <vt:lpstr>Thankyou</vt:lpstr>
    </vt:vector>
  </TitlesOfParts>
  <Company>Delta Academies Trust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Anxiety in Children and Young people…</dc:title>
  <dc:creator>Claire Wong</dc:creator>
  <cp:lastModifiedBy>Susie Taylor</cp:lastModifiedBy>
  <cp:revision>43</cp:revision>
  <cp:lastPrinted>2017-07-04T07:13:47Z</cp:lastPrinted>
  <dcterms:created xsi:type="dcterms:W3CDTF">2017-06-25T16:08:45Z</dcterms:created>
  <dcterms:modified xsi:type="dcterms:W3CDTF">2017-07-04T07:14:43Z</dcterms:modified>
</cp:coreProperties>
</file>